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7" autoAdjust="0"/>
    <p:restoredTop sz="94616" autoAdjust="0"/>
  </p:normalViewPr>
  <p:slideViewPr>
    <p:cSldViewPr snapToGrid="0">
      <p:cViewPr varScale="1">
        <p:scale>
          <a:sx n="76" d="100"/>
          <a:sy n="76" d="100"/>
        </p:scale>
        <p:origin x="20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9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0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8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3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8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4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7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7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2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1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7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E8189-8150-44CD-9732-E9019DF63E21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BC45B-8008-4664-A49E-1958611F7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5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F96EFFD7-6AFF-1081-5ED8-25A5D4C30256}"/>
              </a:ext>
            </a:extLst>
          </p:cNvPr>
          <p:cNvSpPr/>
          <p:nvPr/>
        </p:nvSpPr>
        <p:spPr>
          <a:xfrm>
            <a:off x="2651759" y="627963"/>
            <a:ext cx="2468880" cy="110490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FEF616-5DB5-5A9D-D133-8E33B01BA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6046" y="622300"/>
            <a:ext cx="2468880" cy="1104900"/>
          </a:xfrm>
          <a:ln w="19050">
            <a:noFill/>
          </a:ln>
        </p:spPr>
        <p:txBody>
          <a:bodyPr anchor="t">
            <a:noAutofit/>
          </a:bodyPr>
          <a:lstStyle/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Receipt of Notice</a:t>
            </a:r>
            <a:b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(Criminal/Intentional or Civil/Unintentional)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 Documents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Citations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Letters of Notice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Summons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Mailings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62BABBC-EB0A-B5A9-A48F-FFE1170E72FF}"/>
              </a:ext>
            </a:extLst>
          </p:cNvPr>
          <p:cNvGrpSpPr/>
          <p:nvPr/>
        </p:nvGrpSpPr>
        <p:grpSpPr>
          <a:xfrm>
            <a:off x="770570" y="2112962"/>
            <a:ext cx="2577465" cy="1114424"/>
            <a:chOff x="756282" y="2024061"/>
            <a:chExt cx="2577465" cy="1114424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F91ADE9F-FFAC-A4A5-5465-805980643BEE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 Facto</a:t>
              </a:r>
              <a:b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(Initiate “Return Service”) on Notice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 Red ink write across top</a:t>
              </a:r>
            </a:p>
            <a:p>
              <a:pPr algn="l"/>
              <a:r>
                <a:rPr lang="en-US" sz="10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“Return Service: No UCC Contract Trust</a:t>
              </a:r>
            </a:p>
            <a:p>
              <a:pPr algn="l"/>
              <a:r>
                <a:rPr lang="en-US" sz="10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and No Territorial Office”</a:t>
              </a:r>
            </a:p>
            <a:p>
              <a:pPr algn="r"/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by: </a:t>
              </a:r>
              <a:r>
                <a:rPr lang="en-US" sz="10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Ruth R. Sawyer</a:t>
              </a:r>
            </a:p>
            <a:p>
              <a:pPr algn="r"/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dated:</a:t>
              </a:r>
              <a:r>
                <a:rPr lang="en-US" sz="10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August 21, 2023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0329CC92-A9C0-87E1-DD5A-DB35305D1007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0912C13-9F72-A082-8587-66096DA267D2}"/>
              </a:ext>
            </a:extLst>
          </p:cNvPr>
          <p:cNvGrpSpPr/>
          <p:nvPr/>
        </p:nvGrpSpPr>
        <p:grpSpPr>
          <a:xfrm>
            <a:off x="4452938" y="2112963"/>
            <a:ext cx="2577465" cy="1476375"/>
            <a:chOff x="4438650" y="2024061"/>
            <a:chExt cx="2577465" cy="1476375"/>
          </a:xfrm>
        </p:grpSpPr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6A8387C5-EB2D-70FF-2D8D-0A1A5CC89427}"/>
                </a:ext>
              </a:extLst>
            </p:cNvPr>
            <p:cNvSpPr txBox="1">
              <a:spLocks/>
            </p:cNvSpPr>
            <p:nvPr/>
          </p:nvSpPr>
          <p:spPr>
            <a:xfrm>
              <a:off x="4438650" y="2024061"/>
              <a:ext cx="2577465" cy="1476375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 Jure</a:t>
              </a:r>
              <a:b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Start Administrative Process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Phone/Email/Letter	            </a:t>
              </a:r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any time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Notice of Conditional Acceptance </a:t>
              </a:r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30 days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Notice of Fault in Dishonor           </a:t>
              </a:r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 days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Notice of Default in Dishonor       </a:t>
              </a:r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 days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Invoices		           </a:t>
              </a:r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days </a:t>
              </a:r>
              <a:r>
                <a:rPr lang="en-US" sz="1000" dirty="0" err="1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ea</a:t>
              </a:r>
              <a:endParaRPr lang="en-US" sz="1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UCC1 Lien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Submit Claim to Common Law Court for Arbitration using A-1 Form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C8584305-887D-C9B5-CA8E-5BD3CD73F377}"/>
                </a:ext>
              </a:extLst>
            </p:cNvPr>
            <p:cNvSpPr/>
            <p:nvPr/>
          </p:nvSpPr>
          <p:spPr>
            <a:xfrm>
              <a:off x="4438650" y="2033586"/>
              <a:ext cx="2577465" cy="1466850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B7835F2-42DC-D786-D755-BCA12D520E99}"/>
              </a:ext>
            </a:extLst>
          </p:cNvPr>
          <p:cNvGrpSpPr/>
          <p:nvPr/>
        </p:nvGrpSpPr>
        <p:grpSpPr>
          <a:xfrm>
            <a:off x="770570" y="3553621"/>
            <a:ext cx="2577465" cy="788189"/>
            <a:chOff x="756282" y="3464719"/>
            <a:chExt cx="2577465" cy="788189"/>
          </a:xfrm>
        </p:grpSpPr>
        <p:sp>
          <p:nvSpPr>
            <p:cNvPr id="7" name="Title 1">
              <a:extLst>
                <a:ext uri="{FF2B5EF4-FFF2-40B4-BE49-F238E27FC236}">
                  <a16:creationId xmlns:a16="http://schemas.microsoft.com/office/drawing/2014/main" id="{F46F8A72-12E6-5DC6-6371-E8751F910444}"/>
                </a:ext>
              </a:extLst>
            </p:cNvPr>
            <p:cNvSpPr txBox="1">
              <a:spLocks/>
            </p:cNvSpPr>
            <p:nvPr/>
          </p:nvSpPr>
          <p:spPr>
            <a:xfrm>
              <a:off x="756283" y="3464719"/>
              <a:ext cx="2577464" cy="778665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Make two (2) copies of this page, and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Take both copies with original to Court Clerk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Get them wet ink stamped.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Give 1 copy to Court Clerk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Keep other copy for your records</a:t>
              </a:r>
            </a:p>
            <a:p>
              <a:endParaRPr 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A8A4479-E596-7EA6-9EF8-A305B0F6638F}"/>
                </a:ext>
              </a:extLst>
            </p:cNvPr>
            <p:cNvSpPr/>
            <p:nvPr/>
          </p:nvSpPr>
          <p:spPr>
            <a:xfrm>
              <a:off x="756282" y="3474244"/>
              <a:ext cx="2577464" cy="778664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0A3ED26-31FA-D69C-6ADA-1A21D6821874}"/>
              </a:ext>
            </a:extLst>
          </p:cNvPr>
          <p:cNvGrpSpPr/>
          <p:nvPr/>
        </p:nvGrpSpPr>
        <p:grpSpPr>
          <a:xfrm>
            <a:off x="770570" y="4677569"/>
            <a:ext cx="2577467" cy="1335883"/>
            <a:chOff x="756282" y="4588667"/>
            <a:chExt cx="2577468" cy="1697833"/>
          </a:xfrm>
        </p:grpSpPr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E081A76A-982F-A808-A20B-1182E4ECA3C1}"/>
                </a:ext>
              </a:extLst>
            </p:cNvPr>
            <p:cNvSpPr txBox="1">
              <a:spLocks/>
            </p:cNvSpPr>
            <p:nvPr/>
          </p:nvSpPr>
          <p:spPr>
            <a:xfrm>
              <a:off x="756285" y="4588667"/>
              <a:ext cx="2577465" cy="1697833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Start Administrative Process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Phone/Email/Letter	            </a:t>
              </a:r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any time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Notice of Conditional Acceptance </a:t>
              </a:r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30 days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Notice of Fault in Dishonor           </a:t>
              </a:r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 days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Notice of Default in Dishonor       </a:t>
              </a:r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 days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Invoices		           </a:t>
              </a:r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days </a:t>
              </a:r>
              <a:r>
                <a:rPr lang="en-US" sz="1000" dirty="0" err="1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ea</a:t>
              </a:r>
              <a:endParaRPr lang="en-US" sz="1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UCC1 Lien</a:t>
              </a:r>
            </a:p>
            <a:p>
              <a:pPr marL="228591" indent="-228591" algn="l">
                <a:buAutoNum type="arabicPeriod"/>
              </a:pP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Submit Claim to Common Law Court for Arbitration using A-1 Form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D7A35D2D-9218-5573-AAE2-AB86724A4A58}"/>
                </a:ext>
              </a:extLst>
            </p:cNvPr>
            <p:cNvSpPr/>
            <p:nvPr/>
          </p:nvSpPr>
          <p:spPr>
            <a:xfrm>
              <a:off x="756282" y="4602886"/>
              <a:ext cx="2577464" cy="1674090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8EDF655-A6E6-FA36-967F-5DDA6B8F1531}"/>
              </a:ext>
            </a:extLst>
          </p:cNvPr>
          <p:cNvCxnSpPr>
            <a:cxnSpLocks/>
          </p:cNvCxnSpPr>
          <p:nvPr/>
        </p:nvCxnSpPr>
        <p:spPr>
          <a:xfrm>
            <a:off x="2059300" y="1912199"/>
            <a:ext cx="3682367" cy="1145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25DD100-FB33-5627-D0D5-83499F9DC8D0}"/>
              </a:ext>
            </a:extLst>
          </p:cNvPr>
          <p:cNvCxnSpPr>
            <a:cxnSpLocks/>
          </p:cNvCxnSpPr>
          <p:nvPr/>
        </p:nvCxnSpPr>
        <p:spPr>
          <a:xfrm flipH="1">
            <a:off x="3886199" y="1734783"/>
            <a:ext cx="1" cy="1905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88CA062-7965-E12D-A90A-2435901F2A04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2059300" y="1917700"/>
            <a:ext cx="0" cy="2047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920CD35-0D46-07A9-9E7C-157B0FAB73F6}"/>
              </a:ext>
            </a:extLst>
          </p:cNvPr>
          <p:cNvCxnSpPr>
            <a:cxnSpLocks/>
          </p:cNvCxnSpPr>
          <p:nvPr/>
        </p:nvCxnSpPr>
        <p:spPr>
          <a:xfrm>
            <a:off x="5741667" y="1917700"/>
            <a:ext cx="0" cy="2047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F49C00D-9E1E-A37B-5AA4-18E5E79F1CFC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>
            <a:off x="2059300" y="3227388"/>
            <a:ext cx="0" cy="33575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C4F6A8A-A5AD-E898-DBB4-642A698A10FF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2059300" y="4341810"/>
            <a:ext cx="0" cy="34694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8D77ECA-803C-6BBF-5939-ECB7B612ED60}"/>
              </a:ext>
            </a:extLst>
          </p:cNvPr>
          <p:cNvGrpSpPr/>
          <p:nvPr/>
        </p:nvGrpSpPr>
        <p:grpSpPr>
          <a:xfrm>
            <a:off x="4652482" y="3932632"/>
            <a:ext cx="2178372" cy="632621"/>
            <a:chOff x="4438650" y="2024061"/>
            <a:chExt cx="2577465" cy="1476375"/>
          </a:xfrm>
        </p:grpSpPr>
        <p:sp>
          <p:nvSpPr>
            <p:cNvPr id="47" name="Title 1">
              <a:extLst>
                <a:ext uri="{FF2B5EF4-FFF2-40B4-BE49-F238E27FC236}">
                  <a16:creationId xmlns:a16="http://schemas.microsoft.com/office/drawing/2014/main" id="{9744F9BC-C20C-0569-5799-9E8977846C87}"/>
                </a:ext>
              </a:extLst>
            </p:cNvPr>
            <p:cNvSpPr txBox="1">
              <a:spLocks/>
            </p:cNvSpPr>
            <p:nvPr/>
          </p:nvSpPr>
          <p:spPr>
            <a:xfrm>
              <a:off x="4438650" y="2024061"/>
              <a:ext cx="2577465" cy="664371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Submit all Administrative Process documents with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A-2 Arbitration Claim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w/list of attachments for </a:t>
              </a:r>
              <a:r>
                <a:rPr lang="en-US" sz="1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Claimant</a:t>
              </a:r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DCA8F610-7217-4BBA-BF53-B6A3EC737676}"/>
                </a:ext>
              </a:extLst>
            </p:cNvPr>
            <p:cNvSpPr/>
            <p:nvPr/>
          </p:nvSpPr>
          <p:spPr>
            <a:xfrm>
              <a:off x="4438650" y="2033586"/>
              <a:ext cx="2577465" cy="1466850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5FADF36-1238-DE87-5CA4-0E66694FEF71}"/>
              </a:ext>
            </a:extLst>
          </p:cNvPr>
          <p:cNvCxnSpPr>
            <a:cxnSpLocks/>
            <a:stCxn id="10" idx="2"/>
            <a:endCxn id="48" idx="0"/>
          </p:cNvCxnSpPr>
          <p:nvPr/>
        </p:nvCxnSpPr>
        <p:spPr>
          <a:xfrm flipH="1">
            <a:off x="5741670" y="3589336"/>
            <a:ext cx="1" cy="34737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A4CBA94-2118-C859-674A-77EA4DB3BF93}"/>
              </a:ext>
            </a:extLst>
          </p:cNvPr>
          <p:cNvGrpSpPr/>
          <p:nvPr/>
        </p:nvGrpSpPr>
        <p:grpSpPr>
          <a:xfrm>
            <a:off x="4652482" y="4907980"/>
            <a:ext cx="2178372" cy="787970"/>
            <a:chOff x="4438650" y="2024059"/>
            <a:chExt cx="2577465" cy="1485901"/>
          </a:xfrm>
        </p:grpSpPr>
        <p:sp>
          <p:nvSpPr>
            <p:cNvPr id="54" name="Title 1">
              <a:extLst>
                <a:ext uri="{FF2B5EF4-FFF2-40B4-BE49-F238E27FC236}">
                  <a16:creationId xmlns:a16="http://schemas.microsoft.com/office/drawing/2014/main" id="{F1A51384-24CC-8255-5FF1-485C1B85D223}"/>
                </a:ext>
              </a:extLst>
            </p:cNvPr>
            <p:cNvSpPr txBox="1">
              <a:spLocks/>
            </p:cNvSpPr>
            <p:nvPr/>
          </p:nvSpPr>
          <p:spPr>
            <a:xfrm>
              <a:off x="4438650" y="2024059"/>
              <a:ext cx="2577465" cy="1485901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Submit all Administrative Process documents with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A-3 Notice of Claim and Invitation to Rebuttal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w/list of attachments for </a:t>
              </a:r>
              <a:r>
                <a:rPr lang="en-US" sz="10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Accused</a:t>
              </a:r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DEF20F46-39FE-C8D5-7956-2BBA09C4A2CF}"/>
                </a:ext>
              </a:extLst>
            </p:cNvPr>
            <p:cNvSpPr/>
            <p:nvPr/>
          </p:nvSpPr>
          <p:spPr>
            <a:xfrm>
              <a:off x="4438650" y="2033586"/>
              <a:ext cx="2577465" cy="1466850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907D1B0-ECA4-B1F2-E608-79CFFF2D3F2A}"/>
              </a:ext>
            </a:extLst>
          </p:cNvPr>
          <p:cNvCxnSpPr>
            <a:cxnSpLocks/>
          </p:cNvCxnSpPr>
          <p:nvPr/>
        </p:nvCxnSpPr>
        <p:spPr>
          <a:xfrm flipH="1">
            <a:off x="5741670" y="4560604"/>
            <a:ext cx="1" cy="34737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6DEC457-5E02-64BB-A47A-424209E24AB5}"/>
              </a:ext>
            </a:extLst>
          </p:cNvPr>
          <p:cNvGrpSpPr/>
          <p:nvPr/>
        </p:nvGrpSpPr>
        <p:grpSpPr>
          <a:xfrm>
            <a:off x="4652482" y="6028172"/>
            <a:ext cx="2178372" cy="531378"/>
            <a:chOff x="4438650" y="2024059"/>
            <a:chExt cx="2577465" cy="1540885"/>
          </a:xfrm>
        </p:grpSpPr>
        <p:sp>
          <p:nvSpPr>
            <p:cNvPr id="58" name="Title 1">
              <a:extLst>
                <a:ext uri="{FF2B5EF4-FFF2-40B4-BE49-F238E27FC236}">
                  <a16:creationId xmlns:a16="http://schemas.microsoft.com/office/drawing/2014/main" id="{1E39A944-0279-9B7E-6AFA-05D1EE04B2F6}"/>
                </a:ext>
              </a:extLst>
            </p:cNvPr>
            <p:cNvSpPr txBox="1">
              <a:spLocks/>
            </p:cNvSpPr>
            <p:nvPr/>
          </p:nvSpPr>
          <p:spPr>
            <a:xfrm>
              <a:off x="4438650" y="2024059"/>
              <a:ext cx="2577465" cy="1540885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Use Form W-01 Witness Testimony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If you have a witness or documents to back your claim.</a:t>
              </a:r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5F689986-E013-5B80-0B5D-D322207820F1}"/>
                </a:ext>
              </a:extLst>
            </p:cNvPr>
            <p:cNvSpPr/>
            <p:nvPr/>
          </p:nvSpPr>
          <p:spPr>
            <a:xfrm>
              <a:off x="4438650" y="2033585"/>
              <a:ext cx="2577465" cy="153135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1FDFD6A-8F67-7BBC-521B-EDC82A0B438E}"/>
              </a:ext>
            </a:extLst>
          </p:cNvPr>
          <p:cNvCxnSpPr>
            <a:cxnSpLocks/>
          </p:cNvCxnSpPr>
          <p:nvPr/>
        </p:nvCxnSpPr>
        <p:spPr>
          <a:xfrm flipH="1">
            <a:off x="5741668" y="5690899"/>
            <a:ext cx="1" cy="34737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7662050-59FD-3FB9-3C7D-56FB7082431C}"/>
              </a:ext>
            </a:extLst>
          </p:cNvPr>
          <p:cNvCxnSpPr>
            <a:cxnSpLocks/>
          </p:cNvCxnSpPr>
          <p:nvPr/>
        </p:nvCxnSpPr>
        <p:spPr>
          <a:xfrm flipH="1">
            <a:off x="5749287" y="6548200"/>
            <a:ext cx="1" cy="34737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2610BC6-F04C-08BA-2D01-F032D5D42D6C}"/>
              </a:ext>
            </a:extLst>
          </p:cNvPr>
          <p:cNvGrpSpPr/>
          <p:nvPr/>
        </p:nvGrpSpPr>
        <p:grpSpPr>
          <a:xfrm>
            <a:off x="4809644" y="6884225"/>
            <a:ext cx="1864047" cy="379006"/>
            <a:chOff x="756282" y="2024061"/>
            <a:chExt cx="2577465" cy="1114424"/>
          </a:xfrm>
        </p:grpSpPr>
        <p:sp>
          <p:nvSpPr>
            <p:cNvPr id="63" name="Title 1">
              <a:extLst>
                <a:ext uri="{FF2B5EF4-FFF2-40B4-BE49-F238E27FC236}">
                  <a16:creationId xmlns:a16="http://schemas.microsoft.com/office/drawing/2014/main" id="{4B47474F-3C43-27C9-E005-4FF0F1D5DCF3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See Next sheet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 Arbitration/Hearing steps</a:t>
              </a:r>
            </a:p>
          </p:txBody>
        </p:sp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FE09B226-F1A3-FCC9-E351-789981A055B4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1EFA613D-36FE-BD63-8013-E8F41A93F367}"/>
              </a:ext>
            </a:extLst>
          </p:cNvPr>
          <p:cNvGrpSpPr/>
          <p:nvPr/>
        </p:nvGrpSpPr>
        <p:grpSpPr>
          <a:xfrm>
            <a:off x="770570" y="8944679"/>
            <a:ext cx="6060283" cy="382273"/>
            <a:chOff x="756282" y="2024061"/>
            <a:chExt cx="2577465" cy="1114424"/>
          </a:xfrm>
        </p:grpSpPr>
        <p:sp>
          <p:nvSpPr>
            <p:cNvPr id="66" name="Title 1">
              <a:extLst>
                <a:ext uri="{FF2B5EF4-FFF2-40B4-BE49-F238E27FC236}">
                  <a16:creationId xmlns:a16="http://schemas.microsoft.com/office/drawing/2014/main" id="{109C5EA4-AB6D-01C0-5012-43F3619819FD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Court Recorder 	</a:t>
              </a: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Needs Recording Device (Computer/Recorder)</a:t>
              </a:r>
            </a:p>
            <a:p>
              <a:pPr algn="l"/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Need access to Separate Jury Rooms in Zoom Meeting.</a:t>
              </a:r>
            </a:p>
          </p:txBody>
        </p: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42F003E9-8D36-71BC-A7EB-9E59ABE557EE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107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A9FFB9A-ADD7-4BBF-80C3-8579273B5F11}"/>
              </a:ext>
            </a:extLst>
          </p:cNvPr>
          <p:cNvGrpSpPr/>
          <p:nvPr/>
        </p:nvGrpSpPr>
        <p:grpSpPr>
          <a:xfrm>
            <a:off x="2975134" y="598487"/>
            <a:ext cx="1822132" cy="258763"/>
            <a:chOff x="756282" y="2024061"/>
            <a:chExt cx="2577465" cy="1114424"/>
          </a:xfrm>
        </p:grpSpPr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CE2EA43D-17F0-636F-85F1-249F0F79801A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Step 2 – Arbitration/Hearing</a:t>
              </a:r>
              <a:endParaRPr lang="en-US" sz="1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8BBD7463-7C62-C256-9EE9-4875025EF3C7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F5EEC8A-B302-6E58-A76F-1EEBA3DD020D}"/>
              </a:ext>
            </a:extLst>
          </p:cNvPr>
          <p:cNvGrpSpPr/>
          <p:nvPr/>
        </p:nvGrpSpPr>
        <p:grpSpPr>
          <a:xfrm>
            <a:off x="4648200" y="1023859"/>
            <a:ext cx="2326956" cy="946150"/>
            <a:chOff x="756282" y="2024061"/>
            <a:chExt cx="2577465" cy="1114424"/>
          </a:xfrm>
        </p:grpSpPr>
        <p:sp>
          <p:nvSpPr>
            <p:cNvPr id="8" name="Title 1">
              <a:extLst>
                <a:ext uri="{FF2B5EF4-FFF2-40B4-BE49-F238E27FC236}">
                  <a16:creationId xmlns:a16="http://schemas.microsoft.com/office/drawing/2014/main" id="{5C5D7A2B-C8F4-B142-C7C1-5FABECE2AD99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Assignments: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Arbitration Justice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Arbitration Clerk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Arbitration Recorder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Arbitration Bondsman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Arbitration Marshal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155CA0E5-0FE4-F6C5-419F-8CE74C0A8D7C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59B3C38-18B5-1CF5-FEE2-B2AA08090260}"/>
              </a:ext>
            </a:extLst>
          </p:cNvPr>
          <p:cNvGrpSpPr/>
          <p:nvPr/>
        </p:nvGrpSpPr>
        <p:grpSpPr>
          <a:xfrm>
            <a:off x="797244" y="1120775"/>
            <a:ext cx="2736531" cy="1112796"/>
            <a:chOff x="756282" y="2024061"/>
            <a:chExt cx="2577465" cy="1114424"/>
          </a:xfrm>
        </p:grpSpPr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31213048-0B5B-99A2-8CBF-F5684E8CEFBB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Select 3 Jural Arbitrators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from Jury Pool (ASCs only)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Send out invitations and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Use form CC-01 Notice of Schedule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Send to Claimant/Accused/Witnesses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Jural Arbitrators/Justice/Clerk/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Recorder/Bondsman/Marshal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1097EDE-E915-3F11-60AA-FEB1C1969641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599BDDA-35DA-2FA1-3D8C-3D016A3C18B9}"/>
              </a:ext>
            </a:extLst>
          </p:cNvPr>
          <p:cNvCxnSpPr>
            <a:cxnSpLocks/>
            <a:endCxn id="12" idx="3"/>
          </p:cNvCxnSpPr>
          <p:nvPr/>
        </p:nvCxnSpPr>
        <p:spPr>
          <a:xfrm flipH="1">
            <a:off x="3533774" y="1681929"/>
            <a:ext cx="24050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BB779C6-6DD7-0AD2-009F-66304E579634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4024314" y="1500978"/>
            <a:ext cx="6238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EA06F8-5461-FFED-735A-9BF00B691747}"/>
              </a:ext>
            </a:extLst>
          </p:cNvPr>
          <p:cNvCxnSpPr>
            <a:cxnSpLocks/>
          </p:cNvCxnSpPr>
          <p:nvPr/>
        </p:nvCxnSpPr>
        <p:spPr>
          <a:xfrm flipV="1">
            <a:off x="3774282" y="855039"/>
            <a:ext cx="0" cy="8268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2ECE555-C8F3-4D24-BD10-5A4A53F6799B}"/>
              </a:ext>
            </a:extLst>
          </p:cNvPr>
          <p:cNvCxnSpPr>
            <a:cxnSpLocks/>
          </p:cNvCxnSpPr>
          <p:nvPr/>
        </p:nvCxnSpPr>
        <p:spPr>
          <a:xfrm flipV="1">
            <a:off x="4024314" y="858711"/>
            <a:ext cx="0" cy="16035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5B899B9-0CE5-2AD9-9CFF-D91F8EA7D42A}"/>
              </a:ext>
            </a:extLst>
          </p:cNvPr>
          <p:cNvSpPr txBox="1"/>
          <p:nvPr/>
        </p:nvSpPr>
        <p:spPr>
          <a:xfrm>
            <a:off x="4000507" y="1129314"/>
            <a:ext cx="2309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F506039-91B0-3C26-1210-42007E96BF2D}"/>
              </a:ext>
            </a:extLst>
          </p:cNvPr>
          <p:cNvSpPr txBox="1"/>
          <p:nvPr/>
        </p:nvSpPr>
        <p:spPr>
          <a:xfrm>
            <a:off x="3593307" y="991542"/>
            <a:ext cx="2309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4BD22AB-8C6D-6077-7584-4F7657CDCF66}"/>
              </a:ext>
            </a:extLst>
          </p:cNvPr>
          <p:cNvGrpSpPr/>
          <p:nvPr/>
        </p:nvGrpSpPr>
        <p:grpSpPr>
          <a:xfrm>
            <a:off x="4648199" y="2069667"/>
            <a:ext cx="2326956" cy="461244"/>
            <a:chOff x="756282" y="2024061"/>
            <a:chExt cx="2577465" cy="1114424"/>
          </a:xfrm>
        </p:grpSpPr>
        <p:sp>
          <p:nvSpPr>
            <p:cNvPr id="27" name="Title 1">
              <a:extLst>
                <a:ext uri="{FF2B5EF4-FFF2-40B4-BE49-F238E27FC236}">
                  <a16:creationId xmlns:a16="http://schemas.microsoft.com/office/drawing/2014/main" id="{91B36D36-EB21-5983-48A0-4EDB67DBD252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Clerk Assigns: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Arbitration number #________________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056CC4CA-FA4C-58D8-4B78-7BFBC66C361B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2A979E7-C258-20E6-A56B-17288D367300}"/>
              </a:ext>
            </a:extLst>
          </p:cNvPr>
          <p:cNvCxnSpPr>
            <a:cxnSpLocks/>
          </p:cNvCxnSpPr>
          <p:nvPr/>
        </p:nvCxnSpPr>
        <p:spPr>
          <a:xfrm>
            <a:off x="4024314" y="2462222"/>
            <a:ext cx="6238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A67916F-E88E-A537-3E9F-58A182C297E6}"/>
              </a:ext>
            </a:extLst>
          </p:cNvPr>
          <p:cNvGrpSpPr/>
          <p:nvPr/>
        </p:nvGrpSpPr>
        <p:grpSpPr>
          <a:xfrm>
            <a:off x="797239" y="2493605"/>
            <a:ext cx="2736520" cy="802530"/>
            <a:chOff x="756282" y="2024061"/>
            <a:chExt cx="2577465" cy="1114424"/>
          </a:xfrm>
        </p:grpSpPr>
        <p:sp>
          <p:nvSpPr>
            <p:cNvPr id="36" name="Title 1">
              <a:extLst>
                <a:ext uri="{FF2B5EF4-FFF2-40B4-BE49-F238E27FC236}">
                  <a16:creationId xmlns:a16="http://schemas.microsoft.com/office/drawing/2014/main" id="{CC96EAB6-6977-E686-793B-D48116AEAA9C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Affirmations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Arbitrators by Jural Assembly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Claimant by Bondsman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Accused by Bondsman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Witnesses by Bondsman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C3D30365-DD84-9C06-6650-C443AE130FD0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C20E722-A2F3-675A-4C06-6811E4C8864A}"/>
              </a:ext>
            </a:extLst>
          </p:cNvPr>
          <p:cNvCxnSpPr>
            <a:cxnSpLocks/>
            <a:stCxn id="12" idx="2"/>
            <a:endCxn id="37" idx="0"/>
          </p:cNvCxnSpPr>
          <p:nvPr/>
        </p:nvCxnSpPr>
        <p:spPr>
          <a:xfrm flipH="1">
            <a:off x="2165499" y="2233571"/>
            <a:ext cx="10" cy="26689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E153A95-4A50-D7F5-B9AE-17BC7D563C7B}"/>
              </a:ext>
            </a:extLst>
          </p:cNvPr>
          <p:cNvCxnSpPr>
            <a:cxnSpLocks/>
            <a:stCxn id="37" idx="3"/>
            <a:endCxn id="51" idx="1"/>
          </p:cNvCxnSpPr>
          <p:nvPr/>
        </p:nvCxnSpPr>
        <p:spPr>
          <a:xfrm flipV="1">
            <a:off x="3533758" y="2893155"/>
            <a:ext cx="1114440" cy="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5094320-78A4-3C4A-F82F-BA43D41D232E}"/>
              </a:ext>
            </a:extLst>
          </p:cNvPr>
          <p:cNvGrpSpPr/>
          <p:nvPr/>
        </p:nvGrpSpPr>
        <p:grpSpPr>
          <a:xfrm>
            <a:off x="4648198" y="2690733"/>
            <a:ext cx="2326956" cy="401413"/>
            <a:chOff x="756282" y="2024061"/>
            <a:chExt cx="2577465" cy="1114424"/>
          </a:xfrm>
        </p:grpSpPr>
        <p:sp>
          <p:nvSpPr>
            <p:cNvPr id="50" name="Title 1">
              <a:extLst>
                <a:ext uri="{FF2B5EF4-FFF2-40B4-BE49-F238E27FC236}">
                  <a16:creationId xmlns:a16="http://schemas.microsoft.com/office/drawing/2014/main" id="{B298E128-59A6-5E51-5C49-5BAF235719E9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Ensure Arbitrator’s Affirmations are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autographed and in their records.</a:t>
              </a:r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5F7A701E-C003-8267-B49B-D06506EF5416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4F9024E-3C46-A05C-6F92-F078809B6FCB}"/>
              </a:ext>
            </a:extLst>
          </p:cNvPr>
          <p:cNvGrpSpPr/>
          <p:nvPr/>
        </p:nvGrpSpPr>
        <p:grpSpPr>
          <a:xfrm>
            <a:off x="797231" y="3552068"/>
            <a:ext cx="2736529" cy="647937"/>
            <a:chOff x="756282" y="2024061"/>
            <a:chExt cx="2577465" cy="1114424"/>
          </a:xfrm>
        </p:grpSpPr>
        <p:sp>
          <p:nvSpPr>
            <p:cNvPr id="59" name="Title 1">
              <a:extLst>
                <a:ext uri="{FF2B5EF4-FFF2-40B4-BE49-F238E27FC236}">
                  <a16:creationId xmlns:a16="http://schemas.microsoft.com/office/drawing/2014/main" id="{20B8EE39-89EA-EBDF-B694-5DD7A09F3677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A-4 Arbitrator’s Preparation and Procedure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Arbitrator gets a copy of this 2-page document w/Claimant/Accused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Statements and evidence attached. </a:t>
              </a: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8F0191F2-7B25-56BB-2B49-53B94847D6A2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42747DD-B6F6-EA2B-9096-DA3DE4908CBC}"/>
              </a:ext>
            </a:extLst>
          </p:cNvPr>
          <p:cNvCxnSpPr>
            <a:cxnSpLocks/>
            <a:stCxn id="37" idx="2"/>
            <a:endCxn id="60" idx="0"/>
          </p:cNvCxnSpPr>
          <p:nvPr/>
        </p:nvCxnSpPr>
        <p:spPr>
          <a:xfrm flipH="1">
            <a:off x="2165495" y="3296135"/>
            <a:ext cx="4" cy="26147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0" name="Group 79">
            <a:extLst>
              <a:ext uri="{FF2B5EF4-FFF2-40B4-BE49-F238E27FC236}">
                <a16:creationId xmlns:a16="http://schemas.microsoft.com/office/drawing/2014/main" id="{F89D61A1-85A1-34F8-433C-7D3058485221}"/>
              </a:ext>
            </a:extLst>
          </p:cNvPr>
          <p:cNvGrpSpPr/>
          <p:nvPr/>
        </p:nvGrpSpPr>
        <p:grpSpPr>
          <a:xfrm>
            <a:off x="797231" y="4450401"/>
            <a:ext cx="2736529" cy="389262"/>
            <a:chOff x="756282" y="2024061"/>
            <a:chExt cx="2577465" cy="1114424"/>
          </a:xfrm>
        </p:grpSpPr>
        <p:sp>
          <p:nvSpPr>
            <p:cNvPr id="81" name="Title 1">
              <a:extLst>
                <a:ext uri="{FF2B5EF4-FFF2-40B4-BE49-F238E27FC236}">
                  <a16:creationId xmlns:a16="http://schemas.microsoft.com/office/drawing/2014/main" id="{89CD54C3-683F-E598-8A09-46C8BBEAF7C9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AR-03 Resolution Agreement for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Claimant and Accused</a:t>
              </a:r>
            </a:p>
          </p:txBody>
        </p:sp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F121EB9D-9B33-5180-39FB-273030CC90E6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13E539-0559-A7A6-8B14-DCB059D31DDB}"/>
              </a:ext>
            </a:extLst>
          </p:cNvPr>
          <p:cNvCxnSpPr>
            <a:cxnSpLocks/>
            <a:stCxn id="60" idx="2"/>
            <a:endCxn id="82" idx="0"/>
          </p:cNvCxnSpPr>
          <p:nvPr/>
        </p:nvCxnSpPr>
        <p:spPr>
          <a:xfrm>
            <a:off x="2165495" y="4200005"/>
            <a:ext cx="0" cy="25372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6CB5E06-C4C3-ABC0-1A13-80498B30E5EE}"/>
              </a:ext>
            </a:extLst>
          </p:cNvPr>
          <p:cNvCxnSpPr>
            <a:cxnSpLocks/>
            <a:stCxn id="60" idx="3"/>
            <a:endCxn id="91" idx="1"/>
          </p:cNvCxnSpPr>
          <p:nvPr/>
        </p:nvCxnSpPr>
        <p:spPr>
          <a:xfrm flipV="1">
            <a:off x="3533759" y="3876044"/>
            <a:ext cx="1114438" cy="276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9" name="Group 88">
            <a:extLst>
              <a:ext uri="{FF2B5EF4-FFF2-40B4-BE49-F238E27FC236}">
                <a16:creationId xmlns:a16="http://schemas.microsoft.com/office/drawing/2014/main" id="{8180668A-378A-7253-A9D8-B96ECC6ED499}"/>
              </a:ext>
            </a:extLst>
          </p:cNvPr>
          <p:cNvGrpSpPr/>
          <p:nvPr/>
        </p:nvGrpSpPr>
        <p:grpSpPr>
          <a:xfrm>
            <a:off x="4648197" y="3564446"/>
            <a:ext cx="2326956" cy="617915"/>
            <a:chOff x="756282" y="2024061"/>
            <a:chExt cx="2577465" cy="1114424"/>
          </a:xfrm>
        </p:grpSpPr>
        <p:sp>
          <p:nvSpPr>
            <p:cNvPr id="90" name="Title 1">
              <a:extLst>
                <a:ext uri="{FF2B5EF4-FFF2-40B4-BE49-F238E27FC236}">
                  <a16:creationId xmlns:a16="http://schemas.microsoft.com/office/drawing/2014/main" id="{C79656F7-0B44-83B7-E9F3-D40B4BD1DE29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If rescheduling is required, sent out another Form CC-01 Notice of Schedule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Due to Schedule conflict, No-show on Claimant or Accused, etc.</a:t>
              </a:r>
            </a:p>
          </p:txBody>
        </p:sp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EDEA3090-D2DB-E85A-EFA4-5D6114656A72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998A493-A118-05A2-3582-ABCED57530FC}"/>
              </a:ext>
            </a:extLst>
          </p:cNvPr>
          <p:cNvGrpSpPr/>
          <p:nvPr/>
        </p:nvGrpSpPr>
        <p:grpSpPr>
          <a:xfrm>
            <a:off x="797229" y="5087474"/>
            <a:ext cx="2736529" cy="389262"/>
            <a:chOff x="756282" y="2024061"/>
            <a:chExt cx="2577465" cy="1114424"/>
          </a:xfrm>
        </p:grpSpPr>
        <p:sp>
          <p:nvSpPr>
            <p:cNvPr id="94" name="Title 1">
              <a:extLst>
                <a:ext uri="{FF2B5EF4-FFF2-40B4-BE49-F238E27FC236}">
                  <a16:creationId xmlns:a16="http://schemas.microsoft.com/office/drawing/2014/main" id="{6B391928-443F-0490-0D7E-7F8273365DC5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AR-04 Non-Resolution for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Claimant and Accused</a:t>
              </a:r>
            </a:p>
          </p:txBody>
        </p:sp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D3380EA7-9728-7558-B77B-BC85B2AB1AC3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D0A82F67-BE99-14C5-5562-D257E6D4C140}"/>
              </a:ext>
            </a:extLst>
          </p:cNvPr>
          <p:cNvCxnSpPr>
            <a:cxnSpLocks/>
            <a:stCxn id="82" idx="2"/>
            <a:endCxn id="95" idx="0"/>
          </p:cNvCxnSpPr>
          <p:nvPr/>
        </p:nvCxnSpPr>
        <p:spPr>
          <a:xfrm flipH="1">
            <a:off x="2165493" y="4839663"/>
            <a:ext cx="2" cy="25113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9" name="Group 98">
            <a:extLst>
              <a:ext uri="{FF2B5EF4-FFF2-40B4-BE49-F238E27FC236}">
                <a16:creationId xmlns:a16="http://schemas.microsoft.com/office/drawing/2014/main" id="{FDF742B1-77BB-7170-20F4-EBF5F239151F}"/>
              </a:ext>
            </a:extLst>
          </p:cNvPr>
          <p:cNvGrpSpPr/>
          <p:nvPr/>
        </p:nvGrpSpPr>
        <p:grpSpPr>
          <a:xfrm>
            <a:off x="797229" y="5736465"/>
            <a:ext cx="2736529" cy="389262"/>
            <a:chOff x="756282" y="2024061"/>
            <a:chExt cx="2577465" cy="1114424"/>
          </a:xfrm>
        </p:grpSpPr>
        <p:sp>
          <p:nvSpPr>
            <p:cNvPr id="100" name="Title 1">
              <a:extLst>
                <a:ext uri="{FF2B5EF4-FFF2-40B4-BE49-F238E27FC236}">
                  <a16:creationId xmlns:a16="http://schemas.microsoft.com/office/drawing/2014/main" id="{D4F02AE7-3708-7E87-9C8A-AFB9F496514C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AR-05 Invitation to “Living Court”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 trial by Jury</a:t>
              </a: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F9529D35-D24D-6C7E-EB7B-117A0FF3E245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53EDBBEB-5A3B-163F-1A3A-EDF647DEEDF8}"/>
              </a:ext>
            </a:extLst>
          </p:cNvPr>
          <p:cNvCxnSpPr>
            <a:cxnSpLocks/>
            <a:stCxn id="94" idx="2"/>
            <a:endCxn id="101" idx="0"/>
          </p:cNvCxnSpPr>
          <p:nvPr/>
        </p:nvCxnSpPr>
        <p:spPr>
          <a:xfrm flipH="1">
            <a:off x="2165493" y="5473409"/>
            <a:ext cx="1" cy="26638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43E71C83-5FDC-2BEF-CA1B-DB53E9D3CBAA}"/>
              </a:ext>
            </a:extLst>
          </p:cNvPr>
          <p:cNvGrpSpPr/>
          <p:nvPr/>
        </p:nvGrpSpPr>
        <p:grpSpPr>
          <a:xfrm>
            <a:off x="4648196" y="5499062"/>
            <a:ext cx="2326956" cy="617915"/>
            <a:chOff x="756282" y="2024061"/>
            <a:chExt cx="2577465" cy="1114424"/>
          </a:xfrm>
        </p:grpSpPr>
        <p:sp>
          <p:nvSpPr>
            <p:cNvPr id="106" name="Title 1">
              <a:extLst>
                <a:ext uri="{FF2B5EF4-FFF2-40B4-BE49-F238E27FC236}">
                  <a16:creationId xmlns:a16="http://schemas.microsoft.com/office/drawing/2014/main" id="{AAE972AE-7B13-EC09-B338-0D2ABC4A6C8D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w-01 Witness Testimony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Can be submitted at any time during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Arbitration or “Living Court”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prior to Jury deliberation.</a:t>
              </a:r>
            </a:p>
          </p:txBody>
        </p:sp>
        <p:sp>
          <p:nvSpPr>
            <p:cNvPr id="107" name="Rectangle: Rounded Corners 106">
              <a:extLst>
                <a:ext uri="{FF2B5EF4-FFF2-40B4-BE49-F238E27FC236}">
                  <a16:creationId xmlns:a16="http://schemas.microsoft.com/office/drawing/2014/main" id="{2D4188F3-2334-B315-96D6-6D590AA79F22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054A8D5B-0FE3-D64D-845D-F0E8986F3A1E}"/>
              </a:ext>
            </a:extLst>
          </p:cNvPr>
          <p:cNvGrpSpPr/>
          <p:nvPr/>
        </p:nvGrpSpPr>
        <p:grpSpPr>
          <a:xfrm>
            <a:off x="770570" y="8944679"/>
            <a:ext cx="6060283" cy="382273"/>
            <a:chOff x="756282" y="2024061"/>
            <a:chExt cx="2577465" cy="1114424"/>
          </a:xfrm>
        </p:grpSpPr>
        <p:sp>
          <p:nvSpPr>
            <p:cNvPr id="109" name="Title 1">
              <a:extLst>
                <a:ext uri="{FF2B5EF4-FFF2-40B4-BE49-F238E27FC236}">
                  <a16:creationId xmlns:a16="http://schemas.microsoft.com/office/drawing/2014/main" id="{458A3EB3-5855-D983-7D55-8660648A13BA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Court Recorder 	</a:t>
              </a: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Needs Recording Device (Computer/Recorder)</a:t>
              </a:r>
            </a:p>
            <a:p>
              <a:pPr algn="l"/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Need access to Separate Jury Rooms in Zoom Meeting.</a:t>
              </a:r>
            </a:p>
          </p:txBody>
        </p:sp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73CD3C32-DCDC-A674-3BFA-22BEE4E7E222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7728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71B42B3-A4B7-6322-2F86-9A6079B4323B}"/>
              </a:ext>
            </a:extLst>
          </p:cNvPr>
          <p:cNvGrpSpPr/>
          <p:nvPr/>
        </p:nvGrpSpPr>
        <p:grpSpPr>
          <a:xfrm>
            <a:off x="856053" y="8994880"/>
            <a:ext cx="6060283" cy="382273"/>
            <a:chOff x="756282" y="2024061"/>
            <a:chExt cx="2577465" cy="1114424"/>
          </a:xfrm>
        </p:grpSpPr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E7E969E-F273-C0CF-E946-647CD67A7C90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Court Recorder 	</a:t>
              </a: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Needs Recording Device (Computer/Recorder)</a:t>
              </a:r>
            </a:p>
            <a:p>
              <a:pPr algn="l"/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Need access to Separate Jury Rooms in Zoom Meeting.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BFF8C638-D8C3-7B91-CE6C-F2CB791C4A87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46E1F63-00C6-5209-6CD0-707EF490BECA}"/>
              </a:ext>
            </a:extLst>
          </p:cNvPr>
          <p:cNvGrpSpPr/>
          <p:nvPr/>
        </p:nvGrpSpPr>
        <p:grpSpPr>
          <a:xfrm>
            <a:off x="3072804" y="590512"/>
            <a:ext cx="1626792" cy="281871"/>
            <a:chOff x="756282" y="2024061"/>
            <a:chExt cx="2577465" cy="1114424"/>
          </a:xfrm>
        </p:grpSpPr>
        <p:sp>
          <p:nvSpPr>
            <p:cNvPr id="8" name="Title 1">
              <a:extLst>
                <a:ext uri="{FF2B5EF4-FFF2-40B4-BE49-F238E27FC236}">
                  <a16:creationId xmlns:a16="http://schemas.microsoft.com/office/drawing/2014/main" id="{DB374A6B-440C-B9AC-4A60-481EC35847EB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Step 3 – “Living Court”</a:t>
              </a:r>
              <a:endParaRPr 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97E16167-77D5-B816-BB10-F2AA7AD4E9BF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3FF0DDB-924F-4F3D-BB86-4AB757E70EC8}"/>
              </a:ext>
            </a:extLst>
          </p:cNvPr>
          <p:cNvGrpSpPr/>
          <p:nvPr/>
        </p:nvGrpSpPr>
        <p:grpSpPr>
          <a:xfrm>
            <a:off x="770570" y="936561"/>
            <a:ext cx="1626792" cy="660400"/>
            <a:chOff x="756282" y="2024061"/>
            <a:chExt cx="2577465" cy="1114424"/>
          </a:xfrm>
        </p:grpSpPr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46067903-B2DF-0145-A5B9-571E0AA1B445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Jury Duty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Jury Duty Invitation Form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Affirmations autographed and on record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4FEF64B0-41BD-CF6E-B380-2CB50EAA2C81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BE5F597-40F7-F2AC-9C5E-BFD70209DA5C}"/>
              </a:ext>
            </a:extLst>
          </p:cNvPr>
          <p:cNvCxnSpPr>
            <a:cxnSpLocks/>
            <a:endCxn id="15" idx="3"/>
          </p:cNvCxnSpPr>
          <p:nvPr/>
        </p:nvCxnSpPr>
        <p:spPr>
          <a:xfrm flipH="1">
            <a:off x="2397361" y="1263939"/>
            <a:ext cx="1488834" cy="564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B21DEF3-F79C-31E5-F12B-031DA206641B}"/>
              </a:ext>
            </a:extLst>
          </p:cNvPr>
          <p:cNvCxnSpPr>
            <a:cxnSpLocks/>
            <a:stCxn id="9" idx="2"/>
            <a:endCxn id="31" idx="0"/>
          </p:cNvCxnSpPr>
          <p:nvPr/>
        </p:nvCxnSpPr>
        <p:spPr>
          <a:xfrm flipH="1">
            <a:off x="3886198" y="872383"/>
            <a:ext cx="2" cy="72457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1DC1D0B-B7D3-E8BB-1E34-5C649AC07575}"/>
              </a:ext>
            </a:extLst>
          </p:cNvPr>
          <p:cNvGrpSpPr/>
          <p:nvPr/>
        </p:nvGrpSpPr>
        <p:grpSpPr>
          <a:xfrm>
            <a:off x="2803524" y="1591317"/>
            <a:ext cx="2165349" cy="660400"/>
            <a:chOff x="756282" y="2024061"/>
            <a:chExt cx="2577465" cy="1114424"/>
          </a:xfrm>
        </p:grpSpPr>
        <p:sp>
          <p:nvSpPr>
            <p:cNvPr id="30" name="Title 1">
              <a:extLst>
                <a:ext uri="{FF2B5EF4-FFF2-40B4-BE49-F238E27FC236}">
                  <a16:creationId xmlns:a16="http://schemas.microsoft.com/office/drawing/2014/main" id="{121E3D52-8BA8-3495-22D7-EB7FC3F9B9B4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Marshal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Confirm Evidence from Arbitration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Secure Room/Zoom connections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Jury to receive all Arbitration Records 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AA49DA65-AF05-464A-CF9C-C8B1E8BBD1A5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913D47C-EE67-BAF0-1D83-376B335540EE}"/>
              </a:ext>
            </a:extLst>
          </p:cNvPr>
          <p:cNvCxnSpPr>
            <a:cxnSpLocks/>
            <a:stCxn id="31" idx="2"/>
            <a:endCxn id="38" idx="0"/>
          </p:cNvCxnSpPr>
          <p:nvPr/>
        </p:nvCxnSpPr>
        <p:spPr>
          <a:xfrm>
            <a:off x="3886198" y="2251717"/>
            <a:ext cx="0" cy="25326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9ECF3F9-60A3-F40E-AC8E-337A36B1E544}"/>
              </a:ext>
            </a:extLst>
          </p:cNvPr>
          <p:cNvGrpSpPr/>
          <p:nvPr/>
        </p:nvGrpSpPr>
        <p:grpSpPr>
          <a:xfrm>
            <a:off x="2803524" y="2499339"/>
            <a:ext cx="2165349" cy="660400"/>
            <a:chOff x="756282" y="2024061"/>
            <a:chExt cx="2577465" cy="1114424"/>
          </a:xfrm>
        </p:grpSpPr>
        <p:sp>
          <p:nvSpPr>
            <p:cNvPr id="37" name="Title 1">
              <a:extLst>
                <a:ext uri="{FF2B5EF4-FFF2-40B4-BE49-F238E27FC236}">
                  <a16:creationId xmlns:a16="http://schemas.microsoft.com/office/drawing/2014/main" id="{6929CA30-D073-447A-7471-01C1789948EA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Justice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Verify Officials present and seated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Clerk/Recorder/Notary/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Bondsman/Marshal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D1658A8E-CE04-A498-0977-7C805CA5326D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499EC75-7C2E-3A48-7824-EFDFE51836FA}"/>
              </a:ext>
            </a:extLst>
          </p:cNvPr>
          <p:cNvCxnSpPr/>
          <p:nvPr/>
        </p:nvCxnSpPr>
        <p:spPr>
          <a:xfrm>
            <a:off x="3492500" y="3154095"/>
            <a:ext cx="0" cy="21775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B661AEC-5CAB-9DFE-1E3E-2A6A4B23E22E}"/>
              </a:ext>
            </a:extLst>
          </p:cNvPr>
          <p:cNvCxnSpPr>
            <a:cxnSpLocks/>
            <a:endCxn id="60" idx="3"/>
          </p:cNvCxnSpPr>
          <p:nvPr/>
        </p:nvCxnSpPr>
        <p:spPr>
          <a:xfrm flipH="1">
            <a:off x="2337459" y="3365018"/>
            <a:ext cx="1148809" cy="965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CA9BB49-2612-1F28-3FFF-BEE03FD78961}"/>
              </a:ext>
            </a:extLst>
          </p:cNvPr>
          <p:cNvCxnSpPr>
            <a:cxnSpLocks/>
          </p:cNvCxnSpPr>
          <p:nvPr/>
        </p:nvCxnSpPr>
        <p:spPr>
          <a:xfrm>
            <a:off x="4133850" y="3154094"/>
            <a:ext cx="0" cy="21775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18014DA-5EAD-15EA-4134-9018D131569C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4127618" y="3365017"/>
            <a:ext cx="1307322" cy="224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08D03D1-67BF-00FC-9D94-A2E94B0EDEB3}"/>
              </a:ext>
            </a:extLst>
          </p:cNvPr>
          <p:cNvSpPr txBox="1"/>
          <p:nvPr/>
        </p:nvSpPr>
        <p:spPr>
          <a:xfrm>
            <a:off x="4730879" y="3162346"/>
            <a:ext cx="2309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D8FB5CA-03E0-05D4-92F6-26FB9663BFD8}"/>
              </a:ext>
            </a:extLst>
          </p:cNvPr>
          <p:cNvSpPr txBox="1"/>
          <p:nvPr/>
        </p:nvSpPr>
        <p:spPr>
          <a:xfrm>
            <a:off x="2796372" y="3160315"/>
            <a:ext cx="2309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2FC9792-2DEC-C66B-917B-5BF1A4EA21E3}"/>
              </a:ext>
            </a:extLst>
          </p:cNvPr>
          <p:cNvCxnSpPr>
            <a:cxnSpLocks/>
            <a:stCxn id="38" idx="2"/>
            <a:endCxn id="55" idx="0"/>
          </p:cNvCxnSpPr>
          <p:nvPr/>
        </p:nvCxnSpPr>
        <p:spPr>
          <a:xfrm>
            <a:off x="3886198" y="3159739"/>
            <a:ext cx="0" cy="42435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A4CC945-3994-BFE4-1C9B-49C3F3B3011F}"/>
              </a:ext>
            </a:extLst>
          </p:cNvPr>
          <p:cNvGrpSpPr/>
          <p:nvPr/>
        </p:nvGrpSpPr>
        <p:grpSpPr>
          <a:xfrm>
            <a:off x="2803524" y="3579333"/>
            <a:ext cx="2165349" cy="556895"/>
            <a:chOff x="756282" y="2024061"/>
            <a:chExt cx="2577465" cy="1114424"/>
          </a:xfrm>
        </p:grpSpPr>
        <p:sp>
          <p:nvSpPr>
            <p:cNvPr id="54" name="Title 1">
              <a:extLst>
                <a:ext uri="{FF2B5EF4-FFF2-40B4-BE49-F238E27FC236}">
                  <a16:creationId xmlns:a16="http://schemas.microsoft.com/office/drawing/2014/main" id="{7C2AB795-E9CE-95C7-F7E9-DB5B944DFCF5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Bondsman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Affirms Claimant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Asks 2 questions</a:t>
              </a:r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F2B5D250-EB16-E133-DEC5-CCBC8B4BB2FD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A5158241-17F5-B6AE-2AB2-F079123A5DD2}"/>
              </a:ext>
            </a:extLst>
          </p:cNvPr>
          <p:cNvSpPr txBox="1"/>
          <p:nvPr/>
        </p:nvSpPr>
        <p:spPr>
          <a:xfrm>
            <a:off x="3691451" y="3245440"/>
            <a:ext cx="2309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211A31A-E623-645F-32F4-4E44F6D8A67C}"/>
              </a:ext>
            </a:extLst>
          </p:cNvPr>
          <p:cNvGrpSpPr/>
          <p:nvPr/>
        </p:nvGrpSpPr>
        <p:grpSpPr>
          <a:xfrm>
            <a:off x="770568" y="3041649"/>
            <a:ext cx="1566892" cy="660400"/>
            <a:chOff x="756282" y="2024061"/>
            <a:chExt cx="2577465" cy="1114424"/>
          </a:xfrm>
        </p:grpSpPr>
        <p:sp>
          <p:nvSpPr>
            <p:cNvPr id="59" name="Title 1">
              <a:extLst>
                <a:ext uri="{FF2B5EF4-FFF2-40B4-BE49-F238E27FC236}">
                  <a16:creationId xmlns:a16="http://schemas.microsoft.com/office/drawing/2014/main" id="{64BB77D2-1D1B-41E5-E0E0-C9EE5D8E0F5C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Recorder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Announces Case Number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And Living Names of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Claimant/Accused</a:t>
              </a: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028533C0-55A6-5F68-760B-C91900B93DB4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6FA4BB0-B725-943A-54E0-6BF41A130D80}"/>
              </a:ext>
            </a:extLst>
          </p:cNvPr>
          <p:cNvGrpSpPr/>
          <p:nvPr/>
        </p:nvGrpSpPr>
        <p:grpSpPr>
          <a:xfrm>
            <a:off x="5434940" y="3101950"/>
            <a:ext cx="1506990" cy="526134"/>
            <a:chOff x="756282" y="2024061"/>
            <a:chExt cx="2577465" cy="1114424"/>
          </a:xfrm>
        </p:grpSpPr>
        <p:sp>
          <p:nvSpPr>
            <p:cNvPr id="63" name="Title 1">
              <a:extLst>
                <a:ext uri="{FF2B5EF4-FFF2-40B4-BE49-F238E27FC236}">
                  <a16:creationId xmlns:a16="http://schemas.microsoft.com/office/drawing/2014/main" id="{728834A1-9CCC-5F90-91E4-C125123DDDD7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Clerk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Calls to order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Claimant</a:t>
              </a:r>
            </a:p>
          </p:txBody>
        </p:sp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6BB00DCC-9E48-DA29-2ABD-09B326C1B62E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F280B6C4-34B8-1C5A-9ECE-1B020FCAD477}"/>
              </a:ext>
            </a:extLst>
          </p:cNvPr>
          <p:cNvGrpSpPr/>
          <p:nvPr/>
        </p:nvGrpSpPr>
        <p:grpSpPr>
          <a:xfrm>
            <a:off x="2803524" y="4336131"/>
            <a:ext cx="2165349" cy="693069"/>
            <a:chOff x="756282" y="2024061"/>
            <a:chExt cx="2577465" cy="1114424"/>
          </a:xfrm>
        </p:grpSpPr>
        <p:sp>
          <p:nvSpPr>
            <p:cNvPr id="67" name="Title 1">
              <a:extLst>
                <a:ext uri="{FF2B5EF4-FFF2-40B4-BE49-F238E27FC236}">
                  <a16:creationId xmlns:a16="http://schemas.microsoft.com/office/drawing/2014/main" id="{F516E566-B0C4-82E2-FB3D-9E714AA84DA1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Claimant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Tells story of who/what/when/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how/why/where and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any fees if required</a:t>
              </a:r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659631F8-252E-A461-44F6-2B545D910D31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252E484-1F52-CA5E-6B81-33D50203C0F1}"/>
              </a:ext>
            </a:extLst>
          </p:cNvPr>
          <p:cNvCxnSpPr>
            <a:cxnSpLocks/>
            <a:stCxn id="55" idx="2"/>
            <a:endCxn id="68" idx="0"/>
          </p:cNvCxnSpPr>
          <p:nvPr/>
        </p:nvCxnSpPr>
        <p:spPr>
          <a:xfrm>
            <a:off x="3886198" y="4136228"/>
            <a:ext cx="0" cy="2058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D040587-C037-457B-CC5E-234DE602E93B}"/>
              </a:ext>
            </a:extLst>
          </p:cNvPr>
          <p:cNvCxnSpPr>
            <a:cxnSpLocks/>
          </p:cNvCxnSpPr>
          <p:nvPr/>
        </p:nvCxnSpPr>
        <p:spPr>
          <a:xfrm>
            <a:off x="4133850" y="5028853"/>
            <a:ext cx="0" cy="21775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0C9369D-9D80-8CA7-A7E9-66DFCC039EC0}"/>
              </a:ext>
            </a:extLst>
          </p:cNvPr>
          <p:cNvCxnSpPr>
            <a:cxnSpLocks/>
            <a:endCxn id="78" idx="1"/>
          </p:cNvCxnSpPr>
          <p:nvPr/>
        </p:nvCxnSpPr>
        <p:spPr>
          <a:xfrm>
            <a:off x="4127618" y="5239776"/>
            <a:ext cx="1307322" cy="224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0ACA9B12-0350-8CAA-D088-83846CF771AE}"/>
              </a:ext>
            </a:extLst>
          </p:cNvPr>
          <p:cNvSpPr txBox="1"/>
          <p:nvPr/>
        </p:nvSpPr>
        <p:spPr>
          <a:xfrm>
            <a:off x="4699595" y="5031077"/>
            <a:ext cx="2309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FB942034-B012-6A6D-E7C5-FEBFF7461CD5}"/>
              </a:ext>
            </a:extLst>
          </p:cNvPr>
          <p:cNvGrpSpPr/>
          <p:nvPr/>
        </p:nvGrpSpPr>
        <p:grpSpPr>
          <a:xfrm>
            <a:off x="5434940" y="4976709"/>
            <a:ext cx="1506990" cy="526134"/>
            <a:chOff x="756282" y="2024061"/>
            <a:chExt cx="2577465" cy="1114424"/>
          </a:xfrm>
        </p:grpSpPr>
        <p:sp>
          <p:nvSpPr>
            <p:cNvPr id="77" name="Title 1">
              <a:extLst>
                <a:ext uri="{FF2B5EF4-FFF2-40B4-BE49-F238E27FC236}">
                  <a16:creationId xmlns:a16="http://schemas.microsoft.com/office/drawing/2014/main" id="{D4EEFFDD-9275-C0C9-1145-38DB7211AB10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Clerk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Calls to order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Accused</a:t>
              </a:r>
            </a:p>
          </p:txBody>
        </p:sp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A0E5A6E4-9254-52E0-8A73-B8FCCF38BA07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61DAEFA-D65B-6B45-3E09-D96BE5AEC597}"/>
              </a:ext>
            </a:extLst>
          </p:cNvPr>
          <p:cNvCxnSpPr>
            <a:cxnSpLocks/>
            <a:stCxn id="68" idx="2"/>
            <a:endCxn id="86" idx="0"/>
          </p:cNvCxnSpPr>
          <p:nvPr/>
        </p:nvCxnSpPr>
        <p:spPr>
          <a:xfrm flipH="1">
            <a:off x="3886197" y="5029200"/>
            <a:ext cx="1" cy="42264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EA41B184-C515-0375-8A4C-10081404DB44}"/>
              </a:ext>
            </a:extLst>
          </p:cNvPr>
          <p:cNvSpPr txBox="1"/>
          <p:nvPr/>
        </p:nvSpPr>
        <p:spPr>
          <a:xfrm>
            <a:off x="3685218" y="5100069"/>
            <a:ext cx="2309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374F70E1-B263-C01E-E83E-511595AEC58F}"/>
              </a:ext>
            </a:extLst>
          </p:cNvPr>
          <p:cNvGrpSpPr/>
          <p:nvPr/>
        </p:nvGrpSpPr>
        <p:grpSpPr>
          <a:xfrm>
            <a:off x="2803523" y="5447084"/>
            <a:ext cx="2165349" cy="556895"/>
            <a:chOff x="756282" y="2024061"/>
            <a:chExt cx="2577465" cy="1114424"/>
          </a:xfrm>
        </p:grpSpPr>
        <p:sp>
          <p:nvSpPr>
            <p:cNvPr id="85" name="Title 1">
              <a:extLst>
                <a:ext uri="{FF2B5EF4-FFF2-40B4-BE49-F238E27FC236}">
                  <a16:creationId xmlns:a16="http://schemas.microsoft.com/office/drawing/2014/main" id="{16F04BEE-B8CB-682D-1511-BCB76AB1BA42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Bondsman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Affirms Accused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Asks 2 questions</a:t>
              </a:r>
            </a:p>
          </p:txBody>
        </p:sp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56BCD667-A2D2-B971-6D15-BEEAAC57EAB8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72C7DE14-529D-1225-2CAC-97A6ACC21E3F}"/>
              </a:ext>
            </a:extLst>
          </p:cNvPr>
          <p:cNvGrpSpPr/>
          <p:nvPr/>
        </p:nvGrpSpPr>
        <p:grpSpPr>
          <a:xfrm>
            <a:off x="2803522" y="6191540"/>
            <a:ext cx="2165349" cy="704138"/>
            <a:chOff x="756282" y="2024061"/>
            <a:chExt cx="2577465" cy="1114424"/>
          </a:xfrm>
        </p:grpSpPr>
        <p:sp>
          <p:nvSpPr>
            <p:cNvPr id="90" name="Title 1">
              <a:extLst>
                <a:ext uri="{FF2B5EF4-FFF2-40B4-BE49-F238E27FC236}">
                  <a16:creationId xmlns:a16="http://schemas.microsoft.com/office/drawing/2014/main" id="{9544A156-3730-98C3-2AC9-2455092199F7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Accused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Tells story of who/what/when/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how/why/where and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any fees if required</a:t>
              </a:r>
            </a:p>
          </p:txBody>
        </p:sp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60D5244E-06A6-A2EF-8618-F8BE8D99B573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33207B5D-26FF-CCFE-664C-B958166BBF5A}"/>
              </a:ext>
            </a:extLst>
          </p:cNvPr>
          <p:cNvCxnSpPr>
            <a:cxnSpLocks/>
            <a:stCxn id="86" idx="2"/>
            <a:endCxn id="91" idx="0"/>
          </p:cNvCxnSpPr>
          <p:nvPr/>
        </p:nvCxnSpPr>
        <p:spPr>
          <a:xfrm flipH="1">
            <a:off x="3886196" y="6003979"/>
            <a:ext cx="1" cy="19357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47374FCD-2DAF-9464-54E1-EE024E0B2412}"/>
              </a:ext>
            </a:extLst>
          </p:cNvPr>
          <p:cNvGrpSpPr/>
          <p:nvPr/>
        </p:nvGrpSpPr>
        <p:grpSpPr>
          <a:xfrm>
            <a:off x="2803521" y="7206882"/>
            <a:ext cx="2165349" cy="693069"/>
            <a:chOff x="756282" y="2024061"/>
            <a:chExt cx="2577465" cy="1114424"/>
          </a:xfrm>
        </p:grpSpPr>
        <p:sp>
          <p:nvSpPr>
            <p:cNvPr id="104" name="Title 1">
              <a:extLst>
                <a:ext uri="{FF2B5EF4-FFF2-40B4-BE49-F238E27FC236}">
                  <a16:creationId xmlns:a16="http://schemas.microsoft.com/office/drawing/2014/main" id="{0C3BA9AA-E1A8-9ACB-F3BD-8BEE81A40C8D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Recorder/Zoom Host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Pause recording for Jury deliberation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Jury sent to separate room for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Deliberation.</a:t>
              </a:r>
            </a:p>
          </p:txBody>
        </p:sp>
        <p:sp>
          <p:nvSpPr>
            <p:cNvPr id="105" name="Rectangle: Rounded Corners 104">
              <a:extLst>
                <a:ext uri="{FF2B5EF4-FFF2-40B4-BE49-F238E27FC236}">
                  <a16:creationId xmlns:a16="http://schemas.microsoft.com/office/drawing/2014/main" id="{F101E91B-79E9-8358-95A7-DBEC885E8194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C861E58-8306-AEC3-53D8-809CBBF55240}"/>
              </a:ext>
            </a:extLst>
          </p:cNvPr>
          <p:cNvCxnSpPr>
            <a:cxnSpLocks/>
            <a:stCxn id="91" idx="2"/>
            <a:endCxn id="105" idx="0"/>
          </p:cNvCxnSpPr>
          <p:nvPr/>
        </p:nvCxnSpPr>
        <p:spPr>
          <a:xfrm flipH="1">
            <a:off x="3886195" y="6895678"/>
            <a:ext cx="1" cy="3171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C4B8C4A5-9E9C-3BC4-51C2-3E19367C9816}"/>
              </a:ext>
            </a:extLst>
          </p:cNvPr>
          <p:cNvGrpSpPr/>
          <p:nvPr/>
        </p:nvGrpSpPr>
        <p:grpSpPr>
          <a:xfrm>
            <a:off x="5434939" y="995399"/>
            <a:ext cx="1506990" cy="518291"/>
            <a:chOff x="756282" y="2024061"/>
            <a:chExt cx="2577465" cy="1114424"/>
          </a:xfrm>
        </p:grpSpPr>
        <p:sp>
          <p:nvSpPr>
            <p:cNvPr id="113" name="Title 1">
              <a:extLst>
                <a:ext uri="{FF2B5EF4-FFF2-40B4-BE49-F238E27FC236}">
                  <a16:creationId xmlns:a16="http://schemas.microsoft.com/office/drawing/2014/main" id="{3F2EDBF3-E558-E147-9F9C-CE0AB70547D7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Witness Affirmation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RR-06 Affirmation for Witnesses</a:t>
              </a:r>
            </a:p>
          </p:txBody>
        </p:sp>
        <p:sp>
          <p:nvSpPr>
            <p:cNvPr id="114" name="Rectangle: Rounded Corners 113">
              <a:extLst>
                <a:ext uri="{FF2B5EF4-FFF2-40B4-BE49-F238E27FC236}">
                  <a16:creationId xmlns:a16="http://schemas.microsoft.com/office/drawing/2014/main" id="{BBF79EA4-CCA9-5E4C-6097-3F4C08E64C3B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0EB62710-3309-B3C9-C7C9-A8F61CD18C15}"/>
              </a:ext>
            </a:extLst>
          </p:cNvPr>
          <p:cNvCxnSpPr>
            <a:cxnSpLocks/>
            <a:endCxn id="114" idx="1"/>
          </p:cNvCxnSpPr>
          <p:nvPr/>
        </p:nvCxnSpPr>
        <p:spPr>
          <a:xfrm flipV="1">
            <a:off x="3886195" y="1256760"/>
            <a:ext cx="1548744" cy="717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701D3FDC-2B6F-063F-FF90-32DD43ED69AD}"/>
              </a:ext>
            </a:extLst>
          </p:cNvPr>
          <p:cNvCxnSpPr>
            <a:cxnSpLocks/>
            <a:stCxn id="15" idx="2"/>
            <a:endCxn id="127" idx="0"/>
          </p:cNvCxnSpPr>
          <p:nvPr/>
        </p:nvCxnSpPr>
        <p:spPr>
          <a:xfrm flipH="1">
            <a:off x="1583964" y="1596961"/>
            <a:ext cx="2" cy="2928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95EF9C94-76D3-D6C2-E56D-D01106B1A888}"/>
              </a:ext>
            </a:extLst>
          </p:cNvPr>
          <p:cNvGrpSpPr/>
          <p:nvPr/>
        </p:nvGrpSpPr>
        <p:grpSpPr>
          <a:xfrm>
            <a:off x="770568" y="1885394"/>
            <a:ext cx="1626792" cy="521000"/>
            <a:chOff x="756282" y="2024061"/>
            <a:chExt cx="2577465" cy="1114424"/>
          </a:xfrm>
        </p:grpSpPr>
        <p:sp>
          <p:nvSpPr>
            <p:cNvPr id="126" name="Title 1">
              <a:extLst>
                <a:ext uri="{FF2B5EF4-FFF2-40B4-BE49-F238E27FC236}">
                  <a16:creationId xmlns:a16="http://schemas.microsoft.com/office/drawing/2014/main" id="{60FFBF40-7C93-441A-321B-2F7660979088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Accused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RR-07 Summons for Accused</a:t>
              </a:r>
            </a:p>
          </p:txBody>
        </p:sp>
        <p:sp>
          <p:nvSpPr>
            <p:cNvPr id="127" name="Rectangle: Rounded Corners 126">
              <a:extLst>
                <a:ext uri="{FF2B5EF4-FFF2-40B4-BE49-F238E27FC236}">
                  <a16:creationId xmlns:a16="http://schemas.microsoft.com/office/drawing/2014/main" id="{48023270-B55A-C41C-F182-F9E415E564EA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71812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81BC0DD-93B2-666E-3555-D43C55623E70}"/>
              </a:ext>
            </a:extLst>
          </p:cNvPr>
          <p:cNvGrpSpPr/>
          <p:nvPr/>
        </p:nvGrpSpPr>
        <p:grpSpPr>
          <a:xfrm>
            <a:off x="770570" y="8944679"/>
            <a:ext cx="6060283" cy="382273"/>
            <a:chOff x="756282" y="2024061"/>
            <a:chExt cx="2577465" cy="1114424"/>
          </a:xfrm>
        </p:grpSpPr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3248EBCC-FB56-B0D7-9B63-96239B5298A7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Court Recorder 	</a:t>
              </a: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Needs Recording Device (Computer/Recorder)</a:t>
              </a:r>
            </a:p>
            <a:p>
              <a:pPr algn="l"/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Need access to Separate Jury Rooms in Zoom Meeting.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4A22ADCA-62F6-CACE-2250-B0CA759E1E19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CBD0BBC-2F76-C5BA-39DB-A3A2D703A461}"/>
              </a:ext>
            </a:extLst>
          </p:cNvPr>
          <p:cNvGrpSpPr/>
          <p:nvPr/>
        </p:nvGrpSpPr>
        <p:grpSpPr>
          <a:xfrm>
            <a:off x="3120428" y="731448"/>
            <a:ext cx="1531541" cy="259789"/>
            <a:chOff x="756282" y="2024061"/>
            <a:chExt cx="2577465" cy="1114424"/>
          </a:xfrm>
        </p:grpSpPr>
        <p:sp>
          <p:nvSpPr>
            <p:cNvPr id="8" name="Title 1">
              <a:extLst>
                <a:ext uri="{FF2B5EF4-FFF2-40B4-BE49-F238E27FC236}">
                  <a16:creationId xmlns:a16="http://schemas.microsoft.com/office/drawing/2014/main" id="{E1F7AD4D-74F2-0A79-E593-4C80DE7D62B8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Step 4 – “Living Jury”</a:t>
              </a:r>
              <a:endParaRPr 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42F0DCA-69C6-D41B-3925-47468137DE50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909909D-A4CA-7733-2613-3E3D6539AC30}"/>
              </a:ext>
            </a:extLst>
          </p:cNvPr>
          <p:cNvGrpSpPr/>
          <p:nvPr/>
        </p:nvGrpSpPr>
        <p:grpSpPr>
          <a:xfrm>
            <a:off x="2757370" y="1239448"/>
            <a:ext cx="2257659" cy="1370402"/>
            <a:chOff x="756282" y="2024061"/>
            <a:chExt cx="2577465" cy="1114424"/>
          </a:xfrm>
        </p:grpSpPr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F8A76852-4A7F-832C-1935-41A01AE7A9E5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Jury Principal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Evidence and Facts (who/what/when/where/how/why)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Establish Harm if any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Unlawful Pressure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Order or Nullify Order?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Findings/Awards etc.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Keeps order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Present to Justice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85B0115B-DC8C-8C0D-6C3E-D9B76FA391E8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7353389-B695-F1CE-5F95-A2CB40661C38}"/>
              </a:ext>
            </a:extLst>
          </p:cNvPr>
          <p:cNvCxnSpPr>
            <a:cxnSpLocks/>
            <a:stCxn id="9" idx="2"/>
            <a:endCxn id="12" idx="0"/>
          </p:cNvCxnSpPr>
          <p:nvPr/>
        </p:nvCxnSpPr>
        <p:spPr>
          <a:xfrm>
            <a:off x="3886198" y="991237"/>
            <a:ext cx="1" cy="25992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E480A9-2564-BCCB-AAF1-F3247DE1BC5C}"/>
              </a:ext>
            </a:extLst>
          </p:cNvPr>
          <p:cNvCxnSpPr>
            <a:cxnSpLocks/>
            <a:endCxn id="28" idx="3"/>
          </p:cNvCxnSpPr>
          <p:nvPr/>
        </p:nvCxnSpPr>
        <p:spPr>
          <a:xfrm flipH="1">
            <a:off x="2503282" y="2806700"/>
            <a:ext cx="1382915" cy="111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524CDC9-D0ED-EAE2-6005-351E63A4F04F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3886197" y="2806700"/>
            <a:ext cx="1382913" cy="111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D41DEEA-CF4E-1526-3E70-18A03998E23B}"/>
              </a:ext>
            </a:extLst>
          </p:cNvPr>
          <p:cNvGrpSpPr/>
          <p:nvPr/>
        </p:nvGrpSpPr>
        <p:grpSpPr>
          <a:xfrm>
            <a:off x="690958" y="2676805"/>
            <a:ext cx="1812325" cy="259789"/>
            <a:chOff x="756282" y="2024061"/>
            <a:chExt cx="2577465" cy="1114424"/>
          </a:xfrm>
        </p:grpSpPr>
        <p:sp>
          <p:nvSpPr>
            <p:cNvPr id="27" name="Title 1">
              <a:extLst>
                <a:ext uri="{FF2B5EF4-FFF2-40B4-BE49-F238E27FC236}">
                  <a16:creationId xmlns:a16="http://schemas.microsoft.com/office/drawing/2014/main" id="{B4AEC8A4-9AFF-F62C-2A03-192E8A105C3D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Unanimous</a:t>
              </a:r>
              <a:endParaRPr 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7C23F187-A754-4062-3E95-ECADCCE3F0A1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EA78902-B737-718D-B0CD-8995D7825514}"/>
              </a:ext>
            </a:extLst>
          </p:cNvPr>
          <p:cNvGrpSpPr/>
          <p:nvPr/>
        </p:nvGrpSpPr>
        <p:grpSpPr>
          <a:xfrm>
            <a:off x="5269110" y="2676805"/>
            <a:ext cx="1812323" cy="259789"/>
            <a:chOff x="756282" y="2024061"/>
            <a:chExt cx="2577465" cy="1114424"/>
          </a:xfrm>
        </p:grpSpPr>
        <p:sp>
          <p:nvSpPr>
            <p:cNvPr id="30" name="Title 1">
              <a:extLst>
                <a:ext uri="{FF2B5EF4-FFF2-40B4-BE49-F238E27FC236}">
                  <a16:creationId xmlns:a16="http://schemas.microsoft.com/office/drawing/2014/main" id="{416813B9-60C3-BF0A-6BD3-C5E65D9C4552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Majority</a:t>
              </a:r>
              <a:endParaRPr 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0310C138-EAC2-F75E-0231-B5AA8904322A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9586BCF-38BF-38D2-8CA3-D61318F6DBDE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3886199" y="2609850"/>
            <a:ext cx="0" cy="18790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C3F38BA-4DE1-EA85-D538-9984DA838E4F}"/>
              </a:ext>
            </a:extLst>
          </p:cNvPr>
          <p:cNvGrpSpPr/>
          <p:nvPr/>
        </p:nvGrpSpPr>
        <p:grpSpPr>
          <a:xfrm>
            <a:off x="2980032" y="2997875"/>
            <a:ext cx="1812330" cy="526003"/>
            <a:chOff x="756282" y="2024061"/>
            <a:chExt cx="2577465" cy="1114424"/>
          </a:xfrm>
        </p:grpSpPr>
        <p:sp>
          <p:nvSpPr>
            <p:cNvPr id="36" name="Title 1">
              <a:extLst>
                <a:ext uri="{FF2B5EF4-FFF2-40B4-BE49-F238E27FC236}">
                  <a16:creationId xmlns:a16="http://schemas.microsoft.com/office/drawing/2014/main" id="{E3AC3D84-EC2C-32DA-8013-B3C747A1F403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Justice may have final inquiry into Jury’s Decision.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Final is told to “Living Court”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880D02A8-1872-4F07-C1B9-DE6B8A6971D5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8DE7A5E-124D-5EE7-6272-E72FD8084FB7}"/>
              </a:ext>
            </a:extLst>
          </p:cNvPr>
          <p:cNvCxnSpPr>
            <a:cxnSpLocks/>
            <a:stCxn id="28" idx="2"/>
            <a:endCxn id="43" idx="0"/>
          </p:cNvCxnSpPr>
          <p:nvPr/>
        </p:nvCxnSpPr>
        <p:spPr>
          <a:xfrm>
            <a:off x="1597120" y="2936594"/>
            <a:ext cx="2" cy="25777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CFBD078-755A-A879-6CF4-16E3736DE6FC}"/>
              </a:ext>
            </a:extLst>
          </p:cNvPr>
          <p:cNvGrpSpPr/>
          <p:nvPr/>
        </p:nvGrpSpPr>
        <p:grpSpPr>
          <a:xfrm>
            <a:off x="690958" y="3187700"/>
            <a:ext cx="1812329" cy="779940"/>
            <a:chOff x="756282" y="2024061"/>
            <a:chExt cx="2577465" cy="1114424"/>
          </a:xfrm>
        </p:grpSpPr>
        <p:sp>
          <p:nvSpPr>
            <p:cNvPr id="42" name="Title 1">
              <a:extLst>
                <a:ext uri="{FF2B5EF4-FFF2-40B4-BE49-F238E27FC236}">
                  <a16:creationId xmlns:a16="http://schemas.microsoft.com/office/drawing/2014/main" id="{3E29B416-EA6B-1529-1C42-A7FEDC8449E6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Monetary Award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Findings Form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Court Order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Nullify Court Order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JC-01 Jury Decision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C922D8B3-4A16-6F4C-7042-EDFA276C62BB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DB7642D-3659-91FA-015E-851DE8D6A8B3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3886196" y="2805589"/>
            <a:ext cx="1" cy="19678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D073C67-F8F4-D3F9-F467-EA796598CDCC}"/>
              </a:ext>
            </a:extLst>
          </p:cNvPr>
          <p:cNvGrpSpPr/>
          <p:nvPr/>
        </p:nvGrpSpPr>
        <p:grpSpPr>
          <a:xfrm>
            <a:off x="690958" y="4212081"/>
            <a:ext cx="1812330" cy="536038"/>
            <a:chOff x="756282" y="2024061"/>
            <a:chExt cx="2577465" cy="1114424"/>
          </a:xfrm>
        </p:grpSpPr>
        <p:sp>
          <p:nvSpPr>
            <p:cNvPr id="50" name="Title 1">
              <a:extLst>
                <a:ext uri="{FF2B5EF4-FFF2-40B4-BE49-F238E27FC236}">
                  <a16:creationId xmlns:a16="http://schemas.microsoft.com/office/drawing/2014/main" id="{96773040-4017-8088-F63F-47A9F3CA235A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Seal Case documents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Forward to Court Recorder for Secure Record Keeping</a:t>
              </a:r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DF22F4F1-E5C9-AAEC-6E1E-A34E08977A2C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FE8ECC7-C079-BC26-48CC-E207057FFA0F}"/>
              </a:ext>
            </a:extLst>
          </p:cNvPr>
          <p:cNvCxnSpPr>
            <a:cxnSpLocks/>
            <a:stCxn id="43" idx="2"/>
            <a:endCxn id="51" idx="0"/>
          </p:cNvCxnSpPr>
          <p:nvPr/>
        </p:nvCxnSpPr>
        <p:spPr>
          <a:xfrm>
            <a:off x="1597122" y="3967640"/>
            <a:ext cx="1" cy="24902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704A491-BE14-E577-ABAA-987BDAB1C9A0}"/>
              </a:ext>
            </a:extLst>
          </p:cNvPr>
          <p:cNvCxnSpPr>
            <a:cxnSpLocks/>
            <a:stCxn id="71" idx="2"/>
            <a:endCxn id="61" idx="0"/>
          </p:cNvCxnSpPr>
          <p:nvPr/>
        </p:nvCxnSpPr>
        <p:spPr>
          <a:xfrm>
            <a:off x="6175271" y="3720369"/>
            <a:ext cx="2" cy="25327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1021AAA-9FC3-7133-0AB0-880FA907D933}"/>
              </a:ext>
            </a:extLst>
          </p:cNvPr>
          <p:cNvGrpSpPr/>
          <p:nvPr/>
        </p:nvGrpSpPr>
        <p:grpSpPr>
          <a:xfrm>
            <a:off x="5269109" y="3966980"/>
            <a:ext cx="1812329" cy="779940"/>
            <a:chOff x="756282" y="2024061"/>
            <a:chExt cx="2577465" cy="1114424"/>
          </a:xfrm>
        </p:grpSpPr>
        <p:sp>
          <p:nvSpPr>
            <p:cNvPr id="60" name="Title 1">
              <a:extLst>
                <a:ext uri="{FF2B5EF4-FFF2-40B4-BE49-F238E27FC236}">
                  <a16:creationId xmlns:a16="http://schemas.microsoft.com/office/drawing/2014/main" id="{1EE378E3-6750-C869-0984-8633621E16A3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Clerk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Reschedule for Arbitration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CC-01 Notice of Schedule – Seal order for arbitration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407DD415-D3B4-B645-7390-2543D78D36D8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7322CA8-58B2-A1E9-AB6A-6A4FB8D238E5}"/>
              </a:ext>
            </a:extLst>
          </p:cNvPr>
          <p:cNvGrpSpPr/>
          <p:nvPr/>
        </p:nvGrpSpPr>
        <p:grpSpPr>
          <a:xfrm>
            <a:off x="5269109" y="4991361"/>
            <a:ext cx="1812329" cy="912928"/>
            <a:chOff x="756282" y="2024061"/>
            <a:chExt cx="2577465" cy="1114424"/>
          </a:xfrm>
        </p:grpSpPr>
        <p:sp>
          <p:nvSpPr>
            <p:cNvPr id="63" name="Title 1">
              <a:extLst>
                <a:ext uri="{FF2B5EF4-FFF2-40B4-BE49-F238E27FC236}">
                  <a16:creationId xmlns:a16="http://schemas.microsoft.com/office/drawing/2014/main" id="{E3817374-1B5D-35D7-54F3-5BCD7E5F023E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Clerk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Reschedule for Continuation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AR-05 Notice of Schedule for “Living Court”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Seal documents for continuation</a:t>
              </a:r>
            </a:p>
          </p:txBody>
        </p:sp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EC3C7F15-74F4-AC19-F13A-65D1A19B4C06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69511378-CAA0-D10D-E89F-12016338B157}"/>
              </a:ext>
            </a:extLst>
          </p:cNvPr>
          <p:cNvCxnSpPr>
            <a:cxnSpLocks/>
            <a:stCxn id="61" idx="2"/>
            <a:endCxn id="64" idx="0"/>
          </p:cNvCxnSpPr>
          <p:nvPr/>
        </p:nvCxnSpPr>
        <p:spPr>
          <a:xfrm>
            <a:off x="6175273" y="4746920"/>
            <a:ext cx="0" cy="25224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67E5E95B-2AAD-DC77-4D80-308960E1B2A6}"/>
              </a:ext>
            </a:extLst>
          </p:cNvPr>
          <p:cNvSpPr txBox="1"/>
          <p:nvPr/>
        </p:nvSpPr>
        <p:spPr>
          <a:xfrm>
            <a:off x="6111772" y="4731384"/>
            <a:ext cx="3334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A02D719-05EC-FDB6-6A20-E17523F9C20F}"/>
              </a:ext>
            </a:extLst>
          </p:cNvPr>
          <p:cNvGrpSpPr/>
          <p:nvPr/>
        </p:nvGrpSpPr>
        <p:grpSpPr>
          <a:xfrm>
            <a:off x="5269106" y="3194366"/>
            <a:ext cx="1812330" cy="526003"/>
            <a:chOff x="756282" y="2024061"/>
            <a:chExt cx="2577465" cy="1114424"/>
          </a:xfrm>
        </p:grpSpPr>
        <p:sp>
          <p:nvSpPr>
            <p:cNvPr id="70" name="Title 1">
              <a:extLst>
                <a:ext uri="{FF2B5EF4-FFF2-40B4-BE49-F238E27FC236}">
                  <a16:creationId xmlns:a16="http://schemas.microsoft.com/office/drawing/2014/main" id="{9508E545-9592-B5EC-15A6-408A9374B3EE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Request for Clerk to reschedule an Arbitration Hearing or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Court Continuance</a:t>
              </a: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D6EC37E-48F0-F808-5DE0-9F26EC11CAC6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0C70E70-09FC-BE28-D5A1-DB1E49B24EA2}"/>
              </a:ext>
            </a:extLst>
          </p:cNvPr>
          <p:cNvCxnSpPr>
            <a:cxnSpLocks/>
            <a:stCxn id="31" idx="2"/>
            <a:endCxn id="71" idx="0"/>
          </p:cNvCxnSpPr>
          <p:nvPr/>
        </p:nvCxnSpPr>
        <p:spPr>
          <a:xfrm>
            <a:off x="6175271" y="2936594"/>
            <a:ext cx="0" cy="26226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A3E029C-BF46-115A-66C6-DAC9CDA1E83D}"/>
              </a:ext>
            </a:extLst>
          </p:cNvPr>
          <p:cNvGrpSpPr/>
          <p:nvPr/>
        </p:nvGrpSpPr>
        <p:grpSpPr>
          <a:xfrm>
            <a:off x="2980031" y="3765548"/>
            <a:ext cx="1812330" cy="526003"/>
            <a:chOff x="756282" y="2024061"/>
            <a:chExt cx="2577465" cy="1114424"/>
          </a:xfrm>
        </p:grpSpPr>
        <p:sp>
          <p:nvSpPr>
            <p:cNvPr id="78" name="Title 1">
              <a:extLst>
                <a:ext uri="{FF2B5EF4-FFF2-40B4-BE49-F238E27FC236}">
                  <a16:creationId xmlns:a16="http://schemas.microsoft.com/office/drawing/2014/main" id="{2CED5CCB-CE6A-1A79-836F-217EE23F2988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Justice to Ask per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 JC-02 Further Jury Requests</a:t>
              </a:r>
            </a:p>
          </p:txBody>
        </p:sp>
        <p:sp>
          <p:nvSpPr>
            <p:cNvPr id="79" name="Rectangle: Rounded Corners 78">
              <a:extLst>
                <a:ext uri="{FF2B5EF4-FFF2-40B4-BE49-F238E27FC236}">
                  <a16:creationId xmlns:a16="http://schemas.microsoft.com/office/drawing/2014/main" id="{C43743F3-531A-2AAC-4B22-0BCBB82375D7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AA184D4E-9239-09B6-396F-2EE1420AD7FE}"/>
              </a:ext>
            </a:extLst>
          </p:cNvPr>
          <p:cNvCxnSpPr>
            <a:cxnSpLocks/>
            <a:stCxn id="37" idx="2"/>
            <a:endCxn id="79" idx="0"/>
          </p:cNvCxnSpPr>
          <p:nvPr/>
        </p:nvCxnSpPr>
        <p:spPr>
          <a:xfrm flipH="1">
            <a:off x="3886196" y="3523878"/>
            <a:ext cx="1" cy="24616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3" name="Group 82">
            <a:extLst>
              <a:ext uri="{FF2B5EF4-FFF2-40B4-BE49-F238E27FC236}">
                <a16:creationId xmlns:a16="http://schemas.microsoft.com/office/drawing/2014/main" id="{11B350D9-D655-5D02-C1E3-057CE446EBED}"/>
              </a:ext>
            </a:extLst>
          </p:cNvPr>
          <p:cNvGrpSpPr/>
          <p:nvPr/>
        </p:nvGrpSpPr>
        <p:grpSpPr>
          <a:xfrm>
            <a:off x="690958" y="4994644"/>
            <a:ext cx="1812329" cy="675906"/>
            <a:chOff x="756282" y="2024061"/>
            <a:chExt cx="2577465" cy="1114424"/>
          </a:xfrm>
        </p:grpSpPr>
        <p:sp>
          <p:nvSpPr>
            <p:cNvPr id="84" name="Title 1">
              <a:extLst>
                <a:ext uri="{FF2B5EF4-FFF2-40B4-BE49-F238E27FC236}">
                  <a16:creationId xmlns:a16="http://schemas.microsoft.com/office/drawing/2014/main" id="{41EEC790-685A-078C-13C0-E5C3F1899129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Orders to be Registered Mail w/Return Receipt or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Carrier by Sheriff to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Claimant and Accused</a:t>
              </a:r>
            </a:p>
          </p:txBody>
        </p:sp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D149AA80-37B3-F7AE-D5A0-7814C12660C1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6A1F62E7-9CCB-4B4A-BFC1-371B6EA9A9E9}"/>
              </a:ext>
            </a:extLst>
          </p:cNvPr>
          <p:cNvCxnSpPr>
            <a:cxnSpLocks/>
            <a:stCxn id="51" idx="2"/>
            <a:endCxn id="85" idx="0"/>
          </p:cNvCxnSpPr>
          <p:nvPr/>
        </p:nvCxnSpPr>
        <p:spPr>
          <a:xfrm flipH="1">
            <a:off x="1597122" y="4748119"/>
            <a:ext cx="1" cy="25230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AE4405B-8E1F-7DF6-68B5-A1F883E363B7}"/>
              </a:ext>
            </a:extLst>
          </p:cNvPr>
          <p:cNvGrpSpPr/>
          <p:nvPr/>
        </p:nvGrpSpPr>
        <p:grpSpPr>
          <a:xfrm>
            <a:off x="5269106" y="6147593"/>
            <a:ext cx="1812329" cy="665957"/>
            <a:chOff x="756282" y="2024061"/>
            <a:chExt cx="2577465" cy="1114424"/>
          </a:xfrm>
        </p:grpSpPr>
        <p:sp>
          <p:nvSpPr>
            <p:cNvPr id="90" name="Title 1">
              <a:extLst>
                <a:ext uri="{FF2B5EF4-FFF2-40B4-BE49-F238E27FC236}">
                  <a16:creationId xmlns:a16="http://schemas.microsoft.com/office/drawing/2014/main" id="{8E5C852F-C9EE-5761-F9CF-2F46D2D8F1E5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Marshal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Collect evidence and records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Secure with Recorder for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Safekeeping.</a:t>
              </a:r>
            </a:p>
          </p:txBody>
        </p:sp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5D9DB36C-78CB-7812-4C05-647FA49A6F1B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A7D4C8F3-119C-9C70-8EDB-DEA1794DF3DB}"/>
              </a:ext>
            </a:extLst>
          </p:cNvPr>
          <p:cNvCxnSpPr>
            <a:cxnSpLocks/>
            <a:stCxn id="64" idx="2"/>
            <a:endCxn id="91" idx="0"/>
          </p:cNvCxnSpPr>
          <p:nvPr/>
        </p:nvCxnSpPr>
        <p:spPr>
          <a:xfrm flipH="1">
            <a:off x="6175270" y="5904289"/>
            <a:ext cx="3" cy="2489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897A6A3-2229-4486-13AF-4FF123F677B5}"/>
              </a:ext>
            </a:extLst>
          </p:cNvPr>
          <p:cNvCxnSpPr>
            <a:cxnSpLocks/>
            <a:stCxn id="85" idx="2"/>
            <a:endCxn id="100" idx="0"/>
          </p:cNvCxnSpPr>
          <p:nvPr/>
        </p:nvCxnSpPr>
        <p:spPr>
          <a:xfrm flipH="1">
            <a:off x="1597117" y="5670550"/>
            <a:ext cx="5" cy="23028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F576020-FFE9-A40C-63A8-816A5EA94DCE}"/>
              </a:ext>
            </a:extLst>
          </p:cNvPr>
          <p:cNvGrpSpPr/>
          <p:nvPr/>
        </p:nvGrpSpPr>
        <p:grpSpPr>
          <a:xfrm>
            <a:off x="690953" y="5895141"/>
            <a:ext cx="1812329" cy="665957"/>
            <a:chOff x="756282" y="2024061"/>
            <a:chExt cx="2577465" cy="1114424"/>
          </a:xfrm>
        </p:grpSpPr>
        <p:sp>
          <p:nvSpPr>
            <p:cNvPr id="99" name="Title 1">
              <a:extLst>
                <a:ext uri="{FF2B5EF4-FFF2-40B4-BE49-F238E27FC236}">
                  <a16:creationId xmlns:a16="http://schemas.microsoft.com/office/drawing/2014/main" id="{14F1B3D0-B6A3-CA7A-18D4-03D92B0C3ED8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Marshal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Collect evidence and records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Secure with Recorder for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Safekeeping.</a:t>
              </a: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FF3F12F1-4BB4-7493-24B2-659EE04DE7AB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EFC45FDF-2208-5873-77E5-6D73B3291186}"/>
              </a:ext>
            </a:extLst>
          </p:cNvPr>
          <p:cNvGrpSpPr/>
          <p:nvPr/>
        </p:nvGrpSpPr>
        <p:grpSpPr>
          <a:xfrm>
            <a:off x="2980031" y="7157582"/>
            <a:ext cx="1812330" cy="526003"/>
            <a:chOff x="756282" y="2024061"/>
            <a:chExt cx="2577465" cy="1114424"/>
          </a:xfrm>
        </p:grpSpPr>
        <p:sp>
          <p:nvSpPr>
            <p:cNvPr id="103" name="Title 1">
              <a:extLst>
                <a:ext uri="{FF2B5EF4-FFF2-40B4-BE49-F238E27FC236}">
                  <a16:creationId xmlns:a16="http://schemas.microsoft.com/office/drawing/2014/main" id="{59B03F85-369D-EABA-4358-59BA383909AA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Recorder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Stop recording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END</a:t>
              </a:r>
            </a:p>
          </p:txBody>
        </p:sp>
        <p:sp>
          <p:nvSpPr>
            <p:cNvPr id="104" name="Rectangle: Rounded Corners 103">
              <a:extLst>
                <a:ext uri="{FF2B5EF4-FFF2-40B4-BE49-F238E27FC236}">
                  <a16:creationId xmlns:a16="http://schemas.microsoft.com/office/drawing/2014/main" id="{E637FC4E-E8A4-C724-AA59-3707A326AE31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D00619FE-B29A-42F0-0AA9-80DA47615145}"/>
              </a:ext>
            </a:extLst>
          </p:cNvPr>
          <p:cNvCxnSpPr>
            <a:cxnSpLocks/>
            <a:stCxn id="100" idx="3"/>
          </p:cNvCxnSpPr>
          <p:nvPr/>
        </p:nvCxnSpPr>
        <p:spPr>
          <a:xfrm flipV="1">
            <a:off x="2503281" y="6229185"/>
            <a:ext cx="1382910" cy="178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7E5818D9-21AF-1C62-255E-E4B1B29BD518}"/>
              </a:ext>
            </a:extLst>
          </p:cNvPr>
          <p:cNvCxnSpPr>
            <a:cxnSpLocks/>
            <a:endCxn id="104" idx="0"/>
          </p:cNvCxnSpPr>
          <p:nvPr/>
        </p:nvCxnSpPr>
        <p:spPr>
          <a:xfrm>
            <a:off x="3886191" y="6237591"/>
            <a:ext cx="5" cy="92448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9677F1F8-9515-5A52-A003-45A2EDB632CF}"/>
              </a:ext>
            </a:extLst>
          </p:cNvPr>
          <p:cNvCxnSpPr>
            <a:cxnSpLocks/>
            <a:endCxn id="91" idx="1"/>
          </p:cNvCxnSpPr>
          <p:nvPr/>
        </p:nvCxnSpPr>
        <p:spPr>
          <a:xfrm>
            <a:off x="3886191" y="6483418"/>
            <a:ext cx="138291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40E65B7E-2678-2C7C-3423-D0364BECF676}"/>
              </a:ext>
            </a:extLst>
          </p:cNvPr>
          <p:cNvGrpSpPr/>
          <p:nvPr/>
        </p:nvGrpSpPr>
        <p:grpSpPr>
          <a:xfrm>
            <a:off x="5269105" y="7066003"/>
            <a:ext cx="1812329" cy="394422"/>
            <a:chOff x="756282" y="2024061"/>
            <a:chExt cx="2577465" cy="1114424"/>
          </a:xfrm>
        </p:grpSpPr>
        <p:sp>
          <p:nvSpPr>
            <p:cNvPr id="120" name="Title 1">
              <a:extLst>
                <a:ext uri="{FF2B5EF4-FFF2-40B4-BE49-F238E27FC236}">
                  <a16:creationId xmlns:a16="http://schemas.microsoft.com/office/drawing/2014/main" id="{2BD97371-3FAB-47F2-DD82-F7C57F1BA2D0}"/>
                </a:ext>
              </a:extLst>
            </p:cNvPr>
            <p:cNvSpPr txBox="1">
              <a:spLocks/>
            </p:cNvSpPr>
            <p:nvPr/>
          </p:nvSpPr>
          <p:spPr>
            <a:xfrm>
              <a:off x="756282" y="2024061"/>
              <a:ext cx="2577465" cy="1104900"/>
            </a:xfrm>
            <a:prstGeom prst="rect">
              <a:avLst/>
            </a:prstGeom>
            <a:ln w="19050"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7772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Step 2 Arbitration or</a:t>
              </a:r>
            </a:p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Step 3 “Living Court”</a:t>
              </a:r>
            </a:p>
          </p:txBody>
        </p:sp>
        <p:sp>
          <p:nvSpPr>
            <p:cNvPr id="121" name="Rectangle: Rounded Corners 120">
              <a:extLst>
                <a:ext uri="{FF2B5EF4-FFF2-40B4-BE49-F238E27FC236}">
                  <a16:creationId xmlns:a16="http://schemas.microsoft.com/office/drawing/2014/main" id="{0C764553-64A6-5C7B-B641-4BB84C429DD2}"/>
                </a:ext>
              </a:extLst>
            </p:cNvPr>
            <p:cNvSpPr/>
            <p:nvPr/>
          </p:nvSpPr>
          <p:spPr>
            <a:xfrm>
              <a:off x="756282" y="2033586"/>
              <a:ext cx="2577464" cy="1104899"/>
            </a:xfrm>
            <a:prstGeom prst="round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B32F6639-C604-B5FB-0A92-76C408BF08B2}"/>
              </a:ext>
            </a:extLst>
          </p:cNvPr>
          <p:cNvCxnSpPr>
            <a:cxnSpLocks/>
            <a:stCxn id="91" idx="2"/>
            <a:endCxn id="121" idx="0"/>
          </p:cNvCxnSpPr>
          <p:nvPr/>
        </p:nvCxnSpPr>
        <p:spPr>
          <a:xfrm flipH="1">
            <a:off x="6175269" y="6813550"/>
            <a:ext cx="1" cy="25582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937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173</TotalTime>
  <Words>911</Words>
  <Application>Microsoft Office PowerPoint</Application>
  <PresentationFormat>Custom</PresentationFormat>
  <Paragraphs>183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Receipt of Notice (Criminal/Intentional or Civil/Unintentional) Court Documents Citations Letters of Notice Summons Mailings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Receipt of Notice (Criminal/Intentional or Civil/Unintentional) Court Documents Citations Letters of Notice Summons Mailings</dc:title>
  <dc:creator>Jane White</dc:creator>
  <cp:lastModifiedBy>Jane White</cp:lastModifiedBy>
  <cp:revision>4</cp:revision>
  <dcterms:created xsi:type="dcterms:W3CDTF">2023-04-29T14:49:12Z</dcterms:created>
  <dcterms:modified xsi:type="dcterms:W3CDTF">2023-04-29T17:42:52Z</dcterms:modified>
</cp:coreProperties>
</file>